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79" r:id="rId6"/>
    <p:sldId id="275" r:id="rId7"/>
    <p:sldId id="280" r:id="rId8"/>
    <p:sldId id="281" r:id="rId9"/>
    <p:sldId id="285" r:id="rId10"/>
    <p:sldId id="322" r:id="rId11"/>
    <p:sldId id="287" r:id="rId12"/>
    <p:sldId id="316" r:id="rId13"/>
    <p:sldId id="307" r:id="rId14"/>
    <p:sldId id="290" r:id="rId15"/>
    <p:sldId id="315" r:id="rId16"/>
    <p:sldId id="319" r:id="rId17"/>
    <p:sldId id="324" r:id="rId18"/>
    <p:sldId id="310" r:id="rId19"/>
    <p:sldId id="321" r:id="rId20"/>
    <p:sldId id="320" r:id="rId21"/>
    <p:sldId id="302" r:id="rId22"/>
    <p:sldId id="262" r:id="rId23"/>
    <p:sldId id="312" r:id="rId24"/>
    <p:sldId id="325" r:id="rId2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FEF6F0"/>
    <a:srgbClr val="F8F8F8"/>
    <a:srgbClr val="CC0000"/>
    <a:srgbClr val="143740"/>
    <a:srgbClr val="FEF1E6"/>
    <a:srgbClr val="AA675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68" autoAdjust="0"/>
    <p:restoredTop sz="94660"/>
  </p:normalViewPr>
  <p:slideViewPr>
    <p:cSldViewPr>
      <p:cViewPr>
        <p:scale>
          <a:sx n="84" d="100"/>
          <a:sy n="84" d="100"/>
        </p:scale>
        <p:origin x="-1002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84AF8-3577-4921-AE01-ED6B16C7F0BB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CC2C4-9A85-4840-B7E3-E69B642903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7546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CC2C4-9A85-4840-B7E3-E69B6429031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5313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CC2C4-9A85-4840-B7E3-E69B6429031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734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15.12.2020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15.12.2020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15.12.2020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15.12.2020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15.12.2020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15.12.2020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15.12.2020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15.12.2020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15.12.2020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15.12.2020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289B-3D81-46C0-9502-7DA7317B1A8B}" type="datetimeFigureOut">
              <a:rPr lang="ru-RU" smtClean="0"/>
              <a:pPr/>
              <a:t>15.12.2020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C289B-3D81-46C0-9502-7DA7317B1A8B}" type="datetimeFigureOut">
              <a:rPr lang="ru-RU" smtClean="0"/>
              <a:pPr/>
              <a:t>15.12.2020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B9E57-9BE8-4DE3-B80B-D45F7EDB127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://khti.sfu-kras.ru/obuchenie/bakalavriat-ekonomika.ph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://khti.sfu-kras.ru/dokumentatsiya/dokumentatsiya-dlya-postupayushchikh.php" TargetMode="External"/><Relationship Id="rId4" Type="http://schemas.openxmlformats.org/officeDocument/2006/relationships/hyperlink" Target="http://www.khti.r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about.sfu-kras.ru/docs/9127/pdf/625882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about.sfu-kras.ru/docs/9127/pdf/62588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.png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doc111044546_575124214?hash=fe01acbd664f6b5c96&amp;dl=a895a40cfaea57929f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t.me/khti_sfu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away.php?to=https://instagram.com/khti_sfu?igshid=164wdymj2k10r&amp;cc_key=" TargetMode="External"/><Relationship Id="rId5" Type="http://schemas.openxmlformats.org/officeDocument/2006/relationships/hyperlink" Target="https://vk.com/khti_sfu" TargetMode="External"/><Relationship Id="rId4" Type="http://schemas.openxmlformats.org/officeDocument/2006/relationships/hyperlink" Target="http://khti.sfu-kras.ru/abitu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khti.sfu-kras.ru/obuchenie/bakalavriat-ekonomika.php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khti.sfu-kras.ru/obuchenie/bakalavriat-ekspluatatsiya-transportno-tekhnologicheskikh-mashin-i-kompleksov.php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hti.sfu-kras.ru/obuchenie/bakalavriat-elektroenergetika-i-elektrotekhnika.php" TargetMode="External"/><Relationship Id="rId5" Type="http://schemas.openxmlformats.org/officeDocument/2006/relationships/hyperlink" Target="http://khti.sfu-kras.ru/obuchenie/bakalavriat-prikladnaya-informatika.php" TargetMode="External"/><Relationship Id="rId10" Type="http://schemas.openxmlformats.org/officeDocument/2006/relationships/hyperlink" Target="http://khti.sfu-kras.ru/obuchenie/stroitelstvo-unikalnykh-zdaniy-i-sooruzheniy.php" TargetMode="External"/><Relationship Id="rId4" Type="http://schemas.openxmlformats.org/officeDocument/2006/relationships/hyperlink" Target="http://khti.sfu-kras.ru/obuchenie/bakalavriat-stroitelstvo.php" TargetMode="External"/><Relationship Id="rId9" Type="http://schemas.openxmlformats.org/officeDocument/2006/relationships/hyperlink" Target="http://khti.sfu-kras.ru/obuchenie/08-04-01-stroitelstvo.ph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://khti.sfu-kras.ru/obuchenie/bakalavriat-elektroenergetika-i-elektrotekhnika.php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khti.sfu-kras.ru/obuchenie/bakalavriat-stroitelstvo.ph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://khti.sfu-kras.ru/obuchenie/stroitelstvo-unikalnykh-zdaniy-i-sooruzheniy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://khti.sfu-kras.ru/obuchenie/bakalavriat-ekspluatatsiya-transportno-tekhnologicheskikh-mashin-i-kompleksov.ph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://khti.sfu-kras.ru/obuchenie/bakalavriat-prikladnaya-informatika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C:\Documents and Settings\1\Мои документы\Мои рисунки\Picasa\Screen Captures\Скриншот 13.04.2017 193427.bmp.jpg"/>
          <p:cNvPicPr>
            <a:picLocks noChangeAspect="1" noChangeArrowheads="1"/>
          </p:cNvPicPr>
          <p:nvPr/>
        </p:nvPicPr>
        <p:blipFill>
          <a:blip r:embed="rId2" cstate="print"/>
          <a:srcRect r="12218" b="6548"/>
          <a:stretch>
            <a:fillRect/>
          </a:stretch>
        </p:blipFill>
        <p:spPr bwMode="auto">
          <a:xfrm>
            <a:off x="0" y="3384376"/>
            <a:ext cx="9180512" cy="3473624"/>
          </a:xfrm>
          <a:prstGeom prst="rect">
            <a:avLst/>
          </a:prstGeom>
          <a:noFill/>
        </p:spPr>
      </p:pic>
      <p:pic>
        <p:nvPicPr>
          <p:cNvPr id="1032" name="Picture 8" descr="http://khti.sfu-kras.ru/upload/medialibrary/984/dsc01896.jpg"/>
          <p:cNvPicPr>
            <a:picLocks noChangeAspect="1" noChangeArrowheads="1"/>
          </p:cNvPicPr>
          <p:nvPr/>
        </p:nvPicPr>
        <p:blipFill>
          <a:blip r:embed="rId3" cstate="print"/>
          <a:srcRect r="22013" b="32623"/>
          <a:stretch>
            <a:fillRect/>
          </a:stretch>
        </p:blipFill>
        <p:spPr bwMode="auto">
          <a:xfrm>
            <a:off x="4191627" y="2293996"/>
            <a:ext cx="4952373" cy="242088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7554" t="23637" r="51684" b="38181"/>
          <a:stretch>
            <a:fillRect/>
          </a:stretch>
        </p:blipFill>
        <p:spPr bwMode="auto">
          <a:xfrm>
            <a:off x="0" y="2293996"/>
            <a:ext cx="4572000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5000628" y="4071942"/>
            <a:ext cx="3929090" cy="1143008"/>
          </a:xfrm>
          <a:prstGeom prst="wedgeRoundRectCallout">
            <a:avLst>
              <a:gd name="adj1" fmla="val -70126"/>
              <a:gd name="adj2" fmla="val 61525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r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</a:t>
            </a:r>
            <a:r>
              <a:rPr lang="ru-RU" sz="1600" dirty="0" smtClean="0">
                <a:solidFill>
                  <a:schemeClr val="tx1"/>
                </a:solidFill>
              </a:rPr>
              <a:t>Республика Хакасия,         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г. Абакан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dirty="0" smtClean="0">
                <a:solidFill>
                  <a:schemeClr val="tx1"/>
                </a:solidFill>
              </a:rPr>
              <a:t>ул. Щетинкина</a:t>
            </a:r>
            <a:r>
              <a:rPr lang="ru-RU" sz="1600" dirty="0">
                <a:solidFill>
                  <a:schemeClr val="tx1"/>
                </a:solidFill>
              </a:rPr>
              <a:t>, </a:t>
            </a:r>
            <a:r>
              <a:rPr lang="ru-RU" sz="1600" dirty="0" smtClean="0">
                <a:solidFill>
                  <a:schemeClr val="tx1"/>
                </a:solidFill>
              </a:rPr>
              <a:t>27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</a:rPr>
              <a:t>                     +</a:t>
            </a:r>
            <a:r>
              <a:rPr lang="ru-RU" sz="1600" dirty="0">
                <a:solidFill>
                  <a:schemeClr val="tx1"/>
                </a:solidFill>
              </a:rPr>
              <a:t>7 (3902) </a:t>
            </a:r>
            <a:r>
              <a:rPr lang="ru-RU" sz="1600" dirty="0" smtClean="0">
                <a:solidFill>
                  <a:schemeClr val="tx1"/>
                </a:solidFill>
              </a:rPr>
              <a:t>22-53-55, 22-05-02</a:t>
            </a:r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3593488" y="0"/>
            <a:ext cx="5550512" cy="235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8566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Arial" pitchFamily="34" charset="0"/>
                <a:cs typeface="Arial" pitchFamily="34" charset="0"/>
              </a:rPr>
              <a:t>ХАКАССКИЙ ТЕХНИЧЕСКИЙ ИНСТИТУТ 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" b="1" i="0" u="none" strike="noStrike" cap="none" normalizeH="0" baseline="0" dirty="0" smtClean="0">
              <a:ln>
                <a:noFill/>
              </a:ln>
              <a:solidFill>
                <a:srgbClr val="0066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369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Open Sans"/>
              </a:rPr>
              <a:t>ФИЛИАЛ ФЕДЕРАЛЬНОГО ГОСУДАРСТВЕННОГО АВТОНОМНОГО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006666"/>
                </a:solidFill>
                <a:effectLst/>
                <a:latin typeface="Open Sans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Open Sans"/>
              </a:rPr>
              <a:t>ОБРАЗОВАТЕЛЬНОГО УЧРЕЖДЕНИЯ ВЫСШЕГО ОБРАЗОВАНИЯ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369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latin typeface="Open Sans"/>
              </a:rPr>
              <a:t> «СИБИРСКИЙ ФЕДЕРАЛЬНЫЙ УНИВЕРСИТЕТ»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34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285720" y="1214422"/>
            <a:ext cx="1820720" cy="1000113"/>
          </a:xfrm>
          <a:prstGeom prst="rect">
            <a:avLst/>
          </a:prstGeom>
          <a:noFill/>
        </p:spPr>
      </p:pic>
      <p:pic>
        <p:nvPicPr>
          <p:cNvPr id="2" name="Picture 2" descr="F:\work\Desktop\Обучаем 50 лет закривлен2.j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4714884"/>
            <a:ext cx="2786051" cy="2143116"/>
          </a:xfrm>
          <a:prstGeom prst="rect">
            <a:avLst/>
          </a:prstGeom>
          <a:noFill/>
        </p:spPr>
      </p:pic>
      <p:pic>
        <p:nvPicPr>
          <p:cNvPr id="11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5044589" y="4143380"/>
            <a:ext cx="1170485" cy="642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2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116632"/>
            <a:ext cx="3652996" cy="1143000"/>
          </a:xfrm>
        </p:spPr>
        <p:txBody>
          <a:bodyPr>
            <a:normAutofit/>
          </a:bodyPr>
          <a:lstStyle/>
          <a:p>
            <a:pPr algn="l" fontAlgn="base"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38.03.01 </a:t>
            </a:r>
            <a:r>
              <a:rPr lang="ru-RU" sz="2400" b="1" dirty="0" smtClean="0">
                <a:latin typeface="Arial" pitchFamily="34" charset="0"/>
                <a:cs typeface="Arial" pitchFamily="34" charset="0"/>
                <a:hlinkClick r:id="rId4"/>
              </a:rPr>
              <a:t>ЭКОНОМИКА</a:t>
            </a:r>
            <a:endParaRPr lang="ru-RU" sz="2400" b="1" dirty="0">
              <a:solidFill>
                <a:srgbClr val="0066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214282" y="1931734"/>
            <a:ext cx="2571768" cy="1234527"/>
            <a:chOff x="3275856" y="1484784"/>
            <a:chExt cx="3024336" cy="1451773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275856" y="1484784"/>
              <a:ext cx="2916000" cy="97201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/>
                <a:t>Кафедра </a:t>
              </a:r>
              <a:r>
                <a:rPr lang="ru-RU" sz="1600" b="1" dirty="0" smtClean="0"/>
                <a:t>«Экономика </a:t>
              </a:r>
              <a:endParaRPr lang="ru-RU" sz="1600" b="1" dirty="0" smtClean="0"/>
            </a:p>
            <a:p>
              <a:pPr algn="ctr"/>
              <a:r>
                <a:rPr lang="ru-RU" sz="1600" b="1" dirty="0" smtClean="0"/>
                <a:t>и </a:t>
              </a:r>
              <a:r>
                <a:rPr lang="ru-RU" sz="1600" b="1" dirty="0" smtClean="0"/>
                <a:t>гуманитарные дисциплины»</a:t>
              </a:r>
              <a:endParaRPr lang="ru-RU" sz="1600" b="1" dirty="0" smtClean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275856" y="2598003"/>
              <a:ext cx="3024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 smtClean="0"/>
            </a:p>
          </p:txBody>
        </p:sp>
      </p:grp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1283002" y="2786058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714612" y="1357299"/>
            <a:ext cx="62532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11 классов, профессионального, </a:t>
            </a:r>
          </a:p>
          <a:p>
            <a:pPr algn="ctr">
              <a:defRPr/>
            </a:pP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</a:rPr>
              <a:t>высшего образования</a:t>
            </a:r>
          </a:p>
          <a:p>
            <a:pPr algn="just">
              <a:defRPr/>
            </a:pPr>
            <a:endParaRPr lang="ru-RU" sz="800" b="1" dirty="0" smtClean="0"/>
          </a:p>
          <a:p>
            <a:pPr algn="just">
              <a:defRPr/>
            </a:pPr>
            <a:r>
              <a:rPr lang="ru-RU" sz="1400" b="1" dirty="0" smtClean="0"/>
              <a:t>Объекты профессиональной деятельности выпускника: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поведение хозяйствующих агентов, их затраты и результаты;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функционирующие рынки;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финансовые и информационные потоки;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производственные процессы.</a:t>
            </a:r>
            <a:endParaRPr lang="ru-RU" sz="1400" b="1" dirty="0" smtClean="0"/>
          </a:p>
          <a:p>
            <a:pPr algn="just">
              <a:spcBef>
                <a:spcPct val="0"/>
              </a:spcBef>
            </a:pPr>
            <a:endParaRPr lang="en-US" sz="800" b="1" dirty="0" smtClean="0"/>
          </a:p>
          <a:p>
            <a:pPr algn="just">
              <a:spcBef>
                <a:spcPct val="0"/>
              </a:spcBef>
            </a:pPr>
            <a:r>
              <a:rPr lang="ru-RU" sz="1400" b="1" dirty="0" smtClean="0"/>
              <a:t>После окончания обучения выпускники могут работать:</a:t>
            </a:r>
          </a:p>
          <a:p>
            <a:pPr marL="288000" indent="288000" algn="just">
              <a:spcBef>
                <a:spcPct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экономистами;</a:t>
            </a:r>
          </a:p>
          <a:p>
            <a:pPr marL="288000" indent="288000" algn="just">
              <a:spcBef>
                <a:spcPct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аналитиками-экономистами;</a:t>
            </a:r>
          </a:p>
          <a:p>
            <a:pPr marL="288000" indent="288000" algn="just">
              <a:spcBef>
                <a:spcPct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менеджерами экономического отдела и др.</a:t>
            </a:r>
          </a:p>
          <a:p>
            <a:pPr algn="just">
              <a:spcBef>
                <a:spcPct val="0"/>
              </a:spcBef>
            </a:pPr>
            <a:endParaRPr lang="ru-RU" sz="800" b="1" dirty="0" smtClean="0"/>
          </a:p>
          <a:p>
            <a:pPr algn="just">
              <a:spcBef>
                <a:spcPct val="0"/>
              </a:spcBef>
            </a:pPr>
            <a:r>
              <a:rPr lang="ru-RU" sz="1400" b="1" dirty="0" smtClean="0"/>
              <a:t>Форма обучения в 2021 году (срок обучения)</a:t>
            </a:r>
            <a:r>
              <a:rPr lang="en-US" sz="1400" b="1" dirty="0" smtClean="0"/>
              <a:t>:</a:t>
            </a:r>
            <a:endParaRPr lang="ru-RU" sz="14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err="1" smtClean="0"/>
              <a:t>очно-заочная</a:t>
            </a:r>
            <a:r>
              <a:rPr lang="ru-RU" sz="1400" dirty="0" smtClean="0"/>
              <a:t> (5 лет***).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endParaRPr lang="ru-RU" sz="8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Возможно получение второго высшего образования (обучение по индивидуальному плану).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ru-RU" sz="800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Вступительные испытания</a:t>
            </a:r>
            <a:r>
              <a:rPr lang="en-US" sz="1400" b="1" dirty="0" smtClean="0"/>
              <a:t> (</a:t>
            </a:r>
            <a:r>
              <a:rPr lang="ru-RU" sz="1400" b="1" dirty="0" smtClean="0"/>
              <a:t>ЕГЭ / ВИ</a:t>
            </a:r>
            <a:r>
              <a:rPr lang="en-US" sz="1400" b="1" dirty="0" smtClean="0"/>
              <a:t>)</a:t>
            </a:r>
            <a:r>
              <a:rPr lang="ru-RU" sz="1400" b="1" dirty="0" smtClean="0"/>
              <a:t> и минимальный балл</a:t>
            </a:r>
            <a:r>
              <a:rPr lang="en-US" sz="1400" b="1" dirty="0" smtClean="0"/>
              <a:t>:</a:t>
            </a:r>
            <a:endParaRPr lang="ru-RU" sz="1400" b="1" dirty="0" smtClean="0"/>
          </a:p>
          <a:p>
            <a:pPr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    Математика*	                                                                                     </a:t>
            </a:r>
            <a:r>
              <a:rPr lang="ru-RU" sz="1400" dirty="0" smtClean="0"/>
              <a:t>   39</a:t>
            </a:r>
            <a:endParaRPr lang="ru-RU" sz="1400" dirty="0" smtClean="0"/>
          </a:p>
          <a:p>
            <a:pPr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    Обществознание / информатика и ИКТ** / иностранный язык**   </a:t>
            </a:r>
            <a:r>
              <a:rPr lang="ru-RU" sz="1400" dirty="0" smtClean="0"/>
              <a:t>   45/44/30</a:t>
            </a:r>
            <a:endParaRPr lang="ru-RU" sz="1400" dirty="0" smtClean="0"/>
          </a:p>
          <a:p>
            <a:pPr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    Русский язык</a:t>
            </a:r>
            <a:r>
              <a:rPr lang="en-US" sz="1400" dirty="0" smtClean="0"/>
              <a:t> </a:t>
            </a:r>
            <a:r>
              <a:rPr lang="ru-RU" sz="1400" dirty="0" smtClean="0"/>
              <a:t>	</a:t>
            </a:r>
            <a:r>
              <a:rPr lang="en-US" sz="1400" dirty="0" smtClean="0"/>
              <a:t>	</a:t>
            </a:r>
            <a:r>
              <a:rPr lang="ru-RU" sz="1400" dirty="0" smtClean="0"/>
              <a:t>		                </a:t>
            </a:r>
            <a:r>
              <a:rPr lang="ru-RU" sz="1400" dirty="0" smtClean="0"/>
              <a:t>   40</a:t>
            </a:r>
            <a:endParaRPr lang="ru-RU" sz="1400" dirty="0" smtClean="0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714612" y="6135879"/>
            <a:ext cx="61436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Calibri" pitchFamily="34" charset="0"/>
                <a:cs typeface="Calibri" pitchFamily="34" charset="0"/>
              </a:rPr>
              <a:t>*профильная  </a:t>
            </a:r>
          </a:p>
          <a:p>
            <a:r>
              <a:rPr lang="ru-RU" sz="900" dirty="0" smtClean="0">
                <a:latin typeface="Calibri" pitchFamily="34" charset="0"/>
                <a:cs typeface="Calibri" pitchFamily="34" charset="0"/>
              </a:rPr>
              <a:t>**предметы по выбору </a:t>
            </a:r>
          </a:p>
          <a:p>
            <a:r>
              <a:rPr lang="ru-RU" sz="900" dirty="0" smtClean="0">
                <a:latin typeface="Calibri" pitchFamily="34" charset="0"/>
                <a:cs typeface="Calibri" pitchFamily="34" charset="0"/>
              </a:rPr>
              <a:t>***для лиц, имеющих ВО, СПО, возможно уменьшение срока обучения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055934"/>
            <a:ext cx="2009194" cy="357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2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116632"/>
            <a:ext cx="4214810" cy="114300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СТИПЕНДИАЛЬНЫЕ ВОЗМОЖНОСТИ</a:t>
            </a:r>
            <a:b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В ХТИ – ФИЛИАЛЕ СФУ</a:t>
            </a:r>
            <a:endParaRPr lang="ru-RU" sz="2400" b="1" dirty="0">
              <a:solidFill>
                <a:srgbClr val="006666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2226568"/>
            <a:ext cx="4896544" cy="35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/>
            <a:endParaRPr lang="ru-RU" sz="1600" dirty="0" smtClean="0">
              <a:solidFill>
                <a:schemeClr val="tx1"/>
              </a:solidFill>
            </a:endParaRPr>
          </a:p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4348" y="1357298"/>
            <a:ext cx="7715304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Студентам очной формы обучения выплачиваются стипендии, осуществляется социальная поддержка и материальная помощь:</a:t>
            </a:r>
          </a:p>
          <a:p>
            <a:pPr algn="just"/>
            <a:endParaRPr lang="ru-RU" sz="100" b="1" dirty="0" smtClean="0"/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государственная академическая стипендия (гарантированно 1 семестр студентам 1 курса, поступившим на бюджет, далее по результатам промежуточной аттестации);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государственная академическая стипендия в повышенном размере за учебную, научно-исследовательскую, общественную, культурно-творческую и спортивную деятельность;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повышенная государственная академическая стипендия (1 семестр 1 курса – студентам </a:t>
            </a:r>
            <a:r>
              <a:rPr lang="ru-RU" sz="1400" dirty="0" err="1" smtClean="0"/>
              <a:t>высокобалльникам</a:t>
            </a:r>
            <a:r>
              <a:rPr lang="ru-RU" sz="1400" dirty="0" smtClean="0"/>
              <a:t>, а далее студентам, которые сдали экзаменационную сессию на "хорошо" и "отлично" и не имеют академической задолженности за предыдущий семестр);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повышенная государственная социальная стипендия для студентов 1 и 2 курсов (льготным категориям); 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именная (профессора С. И. </a:t>
            </a:r>
            <a:r>
              <a:rPr lang="ru-RU" sz="1400" dirty="0" err="1" smtClean="0"/>
              <a:t>Рябихина</a:t>
            </a:r>
            <a:r>
              <a:rPr lang="ru-RU" sz="1400" dirty="0" smtClean="0"/>
              <a:t>).</a:t>
            </a:r>
          </a:p>
          <a:p>
            <a:pPr marL="288000" lvl="0" indent="288000" algn="just" fontAlgn="base">
              <a:buClr>
                <a:srgbClr val="143740"/>
              </a:buClr>
              <a:buSzPct val="105000"/>
              <a:defRPr/>
            </a:pPr>
            <a:endParaRPr lang="ru-RU" sz="100" dirty="0" smtClean="0"/>
          </a:p>
          <a:p>
            <a:pPr marL="288000" lvl="0" indent="288000" algn="just" fontAlgn="base">
              <a:buClr>
                <a:srgbClr val="143740"/>
              </a:buClr>
              <a:buSzPct val="105000"/>
              <a:defRPr/>
            </a:pPr>
            <a:endParaRPr lang="ru-RU" sz="100" dirty="0" smtClean="0"/>
          </a:p>
          <a:p>
            <a:pPr lvl="0" algn="just" fontAlgn="base">
              <a:buClr>
                <a:srgbClr val="143740"/>
              </a:buClr>
              <a:buSzPct val="105000"/>
              <a:defRPr/>
            </a:pPr>
            <a:r>
              <a:rPr lang="ru-RU" sz="1400" dirty="0" smtClean="0"/>
              <a:t>Студенты могут принимать участие в конкурсах на получение стипендии Президента РФ, Правительства РФ, мэра города Абакана, Правительства РХ и др. </a:t>
            </a:r>
          </a:p>
        </p:txBody>
      </p:sp>
      <p:pic>
        <p:nvPicPr>
          <p:cNvPr id="49156" name="Picture 4" descr="http://khti.sfu-kras.ru/upload/medialibrary/2d5/dsc01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605225"/>
            <a:ext cx="3500461" cy="1966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158" name="Picture 6" descr="http://khti.sfu-kras.ru/upload/medialibrary/1d5/dsc018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94509"/>
            <a:ext cx="3502158" cy="1967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7158" y="1428736"/>
            <a:ext cx="84296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/>
              <a:t>Хакасский технический институт – филиал СФУ предоставляет возможность студентам очной формы обучения одновременно с получением профессии пройти военную подготовку и получить военно-учетную специальность. Выпускники, окончившие институт и успешно прошедшие итоговую аттестацию по военной подготовке, зачисляются в запас с присвоением воинского звания «рядовой запаса», «сержант запаса», «лейтенант запаса».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5072066" y="214290"/>
            <a:ext cx="3857652" cy="65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8566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ВОЕННЫЙ БИЛЕТ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 Black" pitchFamily="34" charset="0"/>
            </a:endParaRPr>
          </a:p>
        </p:txBody>
      </p:sp>
      <p:pic>
        <p:nvPicPr>
          <p:cNvPr id="1026" name="Picture 2" descr="IMG_05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666884"/>
            <a:ext cx="4071966" cy="272849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7" name="Picture 3" descr="IMG_22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667868"/>
            <a:ext cx="4071966" cy="271387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\\192.168.4.2\public\ОДПиНН\ИЗВЕКОВА\от ЦСК\slay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9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22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116632"/>
            <a:ext cx="3892422" cy="114300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ИНСТИТУТ СЕГОДНЯ</a:t>
            </a:r>
            <a:endParaRPr lang="ru-RU" sz="2400" b="1" dirty="0">
              <a:solidFill>
                <a:srgbClr val="006666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2226568"/>
            <a:ext cx="4896544" cy="35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/>
            <a:endParaRPr lang="ru-RU" sz="1600" dirty="0" smtClean="0">
              <a:solidFill>
                <a:schemeClr val="tx1"/>
              </a:solidFill>
            </a:endParaRPr>
          </a:p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1202" name="Picture 2" descr="https://pp.userapi.com/c636028/v636028969/1424a/pw7L55zmktM.jpg"/>
          <p:cNvPicPr>
            <a:picLocks noChangeAspect="1" noChangeArrowheads="1"/>
          </p:cNvPicPr>
          <p:nvPr/>
        </p:nvPicPr>
        <p:blipFill>
          <a:blip r:embed="rId4" cstate="print"/>
          <a:srcRect l="3965" t="41236" r="15149" b="27044"/>
          <a:stretch>
            <a:fillRect/>
          </a:stretch>
        </p:blipFill>
        <p:spPr bwMode="auto">
          <a:xfrm>
            <a:off x="471459" y="3929066"/>
            <a:ext cx="8258233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2357422" y="2420888"/>
            <a:ext cx="6715108" cy="104240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После окончания института выпускнику выдается диплом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СИБИРСКОГО ФЕДЕРАЛЬНОГО УНИВЕРСИТЕТА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82998" y="1428736"/>
            <a:ext cx="80324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/>
              <a:t>На сегодняшний день в институте обучается около 2000 студентов.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/>
              <a:t> 90 % преподавателей имеют степень кандидата или доктора наук.</a:t>
            </a:r>
          </a:p>
          <a:p>
            <a:pPr algn="ctr"/>
            <a:endParaRPr lang="ru-RU" b="1" dirty="0" smtClean="0"/>
          </a:p>
          <a:p>
            <a:pPr algn="just"/>
            <a:endParaRPr lang="ru-RU" b="1" dirty="0" smtClean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9825" t="23637" r="52883" b="38181"/>
          <a:stretch>
            <a:fillRect/>
          </a:stretch>
        </p:blipFill>
        <p:spPr bwMode="auto">
          <a:xfrm>
            <a:off x="-32" y="2292157"/>
            <a:ext cx="2346179" cy="135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Елена\Desktop\bk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98787">
            <a:off x="7933474" y="3261838"/>
            <a:ext cx="1009372" cy="714380"/>
          </a:xfrm>
          <a:prstGeom prst="rect">
            <a:avLst/>
          </a:prstGeom>
          <a:noFill/>
        </p:spPr>
      </p:pic>
      <p:pic>
        <p:nvPicPr>
          <p:cNvPr id="3075" name="Picture 3" descr="C:\Users\Елена\Desktop\bk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51604">
            <a:off x="7446096" y="3573461"/>
            <a:ext cx="1000132" cy="705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0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2504" y="80808"/>
            <a:ext cx="9071496" cy="6777192"/>
            <a:chOff x="72504" y="8800"/>
            <a:chExt cx="9071496" cy="677719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71414"/>
            <a:ext cx="4214810" cy="1312080"/>
          </a:xfrm>
        </p:spPr>
        <p:txBody>
          <a:bodyPr>
            <a:noAutofit/>
          </a:bodyPr>
          <a:lstStyle/>
          <a:p>
            <a:pPr lvl="0" eaLnBrk="0" hangingPunct="0"/>
            <a: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ea typeface="Times New Roman"/>
                <a:cs typeface="Times New Roman" pitchFamily="18" charset="0"/>
              </a:rPr>
              <a:t>УЧЕТ ИНДИВИДУАЛЬНЫХ ДОСТИЖЕНИЙ ПОСТУПАЮЩИХ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357554" y="257174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2998" y="1508591"/>
            <a:ext cx="8032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just"/>
            <a:endParaRPr lang="ru-RU" b="1" dirty="0" smtClean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1500174"/>
            <a:ext cx="8786874" cy="253915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900" b="1" i="1" dirty="0" smtClean="0">
                <a:cs typeface="Times New Roman" pitchFamily="18" charset="0"/>
              </a:rPr>
              <a:t>Поступающие на обучение вправе представить сведения о своих индивидуальных достижениях, результаты которых учитываются </a:t>
            </a:r>
          </a:p>
          <a:p>
            <a:pPr algn="ctr"/>
            <a:r>
              <a:rPr lang="ru-RU" sz="1900" b="1" i="1" dirty="0" smtClean="0">
                <a:cs typeface="Times New Roman" pitchFamily="18" charset="0"/>
              </a:rPr>
              <a:t>при приеме на обучение. </a:t>
            </a:r>
          </a:p>
          <a:p>
            <a:endParaRPr lang="ru-RU" sz="300" b="1" i="1" dirty="0" smtClean="0">
              <a:cs typeface="Times New Roman" pitchFamily="18" charset="0"/>
            </a:endParaRPr>
          </a:p>
          <a:p>
            <a:endParaRPr lang="ru-RU" sz="300" b="1" i="1" dirty="0" smtClean="0"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1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ea typeface="Times New Roman" pitchFamily="18" charset="0"/>
                <a:cs typeface="Times New Roman" pitchFamily="18" charset="0"/>
              </a:rPr>
              <a:t>За все индивидуальные достижения поступающему может быть начислено не более 10 баллов суммарно.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900" b="1" i="1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Подробнее </a:t>
            </a:r>
            <a:r>
              <a:rPr lang="ru-RU" sz="1900" b="1" i="1" dirty="0" smtClean="0">
                <a:ea typeface="Times New Roman" pitchFamily="18" charset="0"/>
                <a:cs typeface="Times New Roman" pitchFamily="18" charset="0"/>
              </a:rPr>
              <a:t>на </a:t>
            </a:r>
            <a:r>
              <a:rPr kumimoji="0" lang="ru-RU" sz="19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сайте ХТИ – филиала СФУ </a:t>
            </a:r>
            <a:r>
              <a:rPr kumimoji="0" lang="en-US" sz="19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  <a:hlinkClick r:id="rId4"/>
              </a:rPr>
              <a:t>www.khti.ru</a:t>
            </a:r>
            <a:endParaRPr kumimoji="0" lang="ru-RU" sz="1900" b="1" i="1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900" b="1" i="1" dirty="0" smtClean="0">
                <a:ea typeface="Times New Roman" pitchFamily="18" charset="0"/>
                <a:cs typeface="Times New Roman" pitchFamily="18" charset="0"/>
              </a:rPr>
              <a:t>Раздел</a:t>
            </a:r>
            <a:r>
              <a:rPr lang="en-US" sz="2000" b="1" i="1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hlinkClick r:id="rId5"/>
              </a:rPr>
              <a:t>Олимпиады и индивидуальные достижения</a:t>
            </a:r>
            <a:r>
              <a:rPr lang="ru-RU" sz="2000" b="1" dirty="0" smtClean="0"/>
              <a:t> 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6" cstate="print"/>
          <a:srcRect l="7960" t="6796" r="10782" b="3883"/>
          <a:stretch>
            <a:fillRect/>
          </a:stretch>
        </p:blipFill>
        <p:spPr bwMode="auto">
          <a:xfrm>
            <a:off x="3000364" y="4071942"/>
            <a:ext cx="328614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трелка вправо 28"/>
          <p:cNvSpPr/>
          <p:nvPr/>
        </p:nvSpPr>
        <p:spPr>
          <a:xfrm>
            <a:off x="714348" y="2143116"/>
            <a:ext cx="6286544" cy="12858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8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143974" y="-24"/>
            <a:ext cx="9071496" cy="6777192"/>
            <a:chOff x="72504" y="8800"/>
            <a:chExt cx="9071496" cy="677719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2504" y="1866188"/>
              <a:ext cx="9000000" cy="491980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0"/>
            <a:ext cx="4214810" cy="2071678"/>
          </a:xfrm>
        </p:spPr>
        <p:txBody>
          <a:bodyPr>
            <a:noAutofit/>
          </a:bodyPr>
          <a:lstStyle/>
          <a:p>
            <a:pPr lvl="0" eaLnBrk="0" hangingPunct="0"/>
            <a: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ПЕРЕЧЕНЬ МЕРОПРИЯТИЙ, </a:t>
            </a:r>
            <a:b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ПРОВОДИМЫХ НА БАЗЕ ХТИ – ФИЛИАЛА СФУ, </a:t>
            </a:r>
            <a:b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РЕЗУЛЬТАТЫ КОТОРЫХ УЧИТЫВАЮТСЯ </a:t>
            </a:r>
            <a:b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ПРИ ПОСТУПЛЕНИИ </a:t>
            </a:r>
            <a:b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В СООТВЕТСТВИИ С ПРАВИЛАМИ ПРИЕМА </a:t>
            </a:r>
            <a:b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НА 2021/2022 УЧ. Г. </a:t>
            </a:r>
            <a:r>
              <a:rPr lang="ru-RU" sz="1200" b="1" i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ПОДПУНКТ 43 П. 5 </a:t>
            </a:r>
            <a:r>
              <a:rPr lang="ru-RU" sz="1100" i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1100" i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  <a:hlinkClick r:id="rId4"/>
              </a:rPr>
              <a:t>http://about.sfu-kras.ru/docs/9127/pdf/625882</a:t>
            </a:r>
            <a:endParaRPr lang="ru-RU" sz="1100" b="1" dirty="0" smtClean="0">
              <a:solidFill>
                <a:srgbClr val="006666"/>
              </a:solidFill>
              <a:latin typeface="Arial Black" pitchFamily="34" charset="0"/>
              <a:ea typeface="Times New Roman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 descr="Коттедж в д. Ковыльное РХ.jpg"/>
          <p:cNvPicPr>
            <a:picLocks noChangeAspect="1"/>
          </p:cNvPicPr>
          <p:nvPr/>
        </p:nvPicPr>
        <p:blipFill>
          <a:blip r:embed="rId5" cstate="print"/>
          <a:srcRect r="32500"/>
          <a:stretch>
            <a:fillRect/>
          </a:stretch>
        </p:blipFill>
        <p:spPr bwMode="auto">
          <a:xfrm>
            <a:off x="1643042" y="3571876"/>
            <a:ext cx="1857388" cy="1387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714348" y="1857364"/>
            <a:ext cx="5143536" cy="1428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ОЛИМПИАДА 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«ИЩЕМ ЛОМОНОСОВЫХ»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ХТИ – ФИЛИАЛА СФУ </a:t>
            </a: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143108" y="3714760"/>
            <a:ext cx="68580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ea typeface="Calibri"/>
                <a:cs typeface="Times New Roman" pitchFamily="18" charset="0"/>
              </a:rPr>
              <a:t>ОЛИМПИАДА ПО ЧЕРЧЕНИЮ 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ea typeface="Calibri"/>
                <a:cs typeface="Times New Roman" pitchFamily="18" charset="0"/>
              </a:rPr>
              <a:t>(ИНЖЕНЕРНОЙ ГРАФИКЕ) 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ea typeface="Calibri"/>
                <a:cs typeface="Times New Roman" pitchFamily="18" charset="0"/>
              </a:rPr>
              <a:t>«УЧИСЬ СТРОИТЬ БУДУЩЕЕ»</a:t>
            </a:r>
            <a:endParaRPr lang="ru-RU" sz="2400" b="1" dirty="0" smtClean="0">
              <a:solidFill>
                <a:srgbClr val="006666"/>
              </a:solidFill>
              <a:cs typeface="Times New Roman" pitchFamily="18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428596" y="5214950"/>
            <a:ext cx="6215106" cy="1428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РЕСПУБЛИКАНСКАЯ ВЫСТАВКА-КОНКУРС ТЕХНИЧЕСКИХ ПРОЕКТОВ 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ШКОЛЬНИКОВ И СТУДЕНТОВ 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«ТЕХНОТВОРЧЕСТВО ХАКАСИИ» </a:t>
            </a:r>
            <a:endParaRPr lang="ru-RU" sz="2400" b="1" dirty="0" smtClean="0">
              <a:solidFill>
                <a:srgbClr val="006666"/>
              </a:solidFill>
            </a:endParaRPr>
          </a:p>
        </p:txBody>
      </p:sp>
      <p:pic>
        <p:nvPicPr>
          <p:cNvPr id="27" name="Picture 3" descr="C:\Users\Елена\Desktop\tkh_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5286388"/>
            <a:ext cx="1357322" cy="1357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3" descr="C:\Users\prcom\Desktop\сентябрь 2018\Dod_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341005" y="1928802"/>
            <a:ext cx="2088515" cy="1285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1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2504" y="1866164"/>
              <a:ext cx="9000000" cy="491982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714480" y="2000240"/>
            <a:ext cx="3571900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ОЛИМПИАДА 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«13 ЭЛЕМЕНТ. </a:t>
            </a:r>
          </a:p>
          <a:p>
            <a:pPr algn="ctr"/>
            <a:r>
              <a:rPr lang="en-US" sz="2400" b="1" dirty="0" smtClean="0">
                <a:solidFill>
                  <a:srgbClr val="006666"/>
                </a:solidFill>
                <a:cs typeface="Times New Roman" pitchFamily="18" charset="0"/>
              </a:rPr>
              <a:t>AL</a:t>
            </a:r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ХИМИЯ БУДУЩЕГО»</a:t>
            </a:r>
            <a:endParaRPr lang="ru-RU" sz="2400" b="1" dirty="0" smtClean="0">
              <a:solidFill>
                <a:srgbClr val="006666"/>
              </a:solidFill>
              <a:ea typeface="Calibri"/>
              <a:cs typeface="Times New Roman" pitchFamily="18" charset="0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4714876" y="3786190"/>
            <a:ext cx="22145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КОНКУРС 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«АВТОАС»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1785918" y="5214950"/>
            <a:ext cx="3786214" cy="1428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НАУЧНО-ПРАКТИЧЕСКАЯ </a:t>
            </a: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КОНФЕРЕНЦИЯ </a:t>
            </a:r>
            <a:endParaRPr lang="en-US" sz="2400" b="1" dirty="0" smtClean="0">
              <a:solidFill>
                <a:srgbClr val="006666"/>
              </a:solidFill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cs typeface="Times New Roman" pitchFamily="18" charset="0"/>
              </a:rPr>
              <a:t>«НАУКА – НАШЕ БУДУЩЕЕ»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071678"/>
            <a:ext cx="1200136" cy="1283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571876"/>
            <a:ext cx="1785950" cy="1518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5143512"/>
            <a:ext cx="1428760" cy="1479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929190" y="0"/>
            <a:ext cx="4214810" cy="2071678"/>
          </a:xfrm>
        </p:spPr>
        <p:txBody>
          <a:bodyPr>
            <a:noAutofit/>
          </a:bodyPr>
          <a:lstStyle/>
          <a:p>
            <a:pPr lvl="0" eaLnBrk="0" hangingPunct="0"/>
            <a: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ПЕРЕЧЕНЬ МЕРОПРИЯТИЙ, </a:t>
            </a:r>
            <a:b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ПРОВОДИМЫХ НА БАЗЕ ХТИ – ФИЛИАЛА СФУ, </a:t>
            </a:r>
            <a:b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РЕЗУЛЬТАТЫ КОТОРЫХ УЧИТЫВАЮТСЯ </a:t>
            </a:r>
            <a:b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ПРИ ПОСТУПЛЕНИИ </a:t>
            </a:r>
            <a:b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В СООТВЕТСТВИИ С ПРАВИЛАМИ ПРИЕМА </a:t>
            </a:r>
            <a:b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НА 2021/2022 УЧ. Г. </a:t>
            </a:r>
            <a:r>
              <a:rPr lang="ru-RU" sz="1200" b="1" i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ПОДПУНКТ 43 П. 5 </a:t>
            </a:r>
            <a:r>
              <a:rPr lang="ru-RU" sz="1100" i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1100" i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1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  <a:hlinkClick r:id="rId7"/>
              </a:rPr>
              <a:t>http://about.sfu-kras.ru/docs/9127/pdf/625882</a:t>
            </a:r>
            <a:endParaRPr lang="ru-RU" sz="1100" b="1" dirty="0" smtClean="0">
              <a:solidFill>
                <a:srgbClr val="006666"/>
              </a:solidFill>
              <a:latin typeface="Arial Black" pitchFamily="34" charset="0"/>
              <a:ea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1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2504" y="-24"/>
            <a:ext cx="9071496" cy="6777192"/>
            <a:chOff x="72504" y="8800"/>
            <a:chExt cx="9071496" cy="677719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314" y="116632"/>
            <a:ext cx="4357718" cy="1169228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</a:br>
            <a:r>
              <a:rPr lang="ru-RU" sz="17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ВСТУПИТЕЛЬНЫЕ ИСПЫТАНИЯ </a:t>
            </a:r>
            <a:br>
              <a:rPr lang="ru-RU" sz="17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7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НА ПРОГРАММЫ БАКАЛАВРИАТА </a:t>
            </a:r>
            <a:br>
              <a:rPr lang="ru-RU" sz="17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7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И СПЕЦИАЛИТЕТА </a:t>
            </a:r>
            <a:br>
              <a:rPr lang="ru-RU" sz="17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7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ХТИ – ФИЛИАЛА СФУ </a:t>
            </a:r>
            <a:r>
              <a:rPr lang="ru-RU" sz="24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</a:br>
            <a:endParaRPr lang="ru-RU" sz="2300" b="1" dirty="0" smtClean="0">
              <a:solidFill>
                <a:srgbClr val="006666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2998" y="1508591"/>
            <a:ext cx="8032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just"/>
            <a:endParaRPr lang="ru-RU" b="1" dirty="0" smtClean="0"/>
          </a:p>
        </p:txBody>
      </p:sp>
      <p:sp>
        <p:nvSpPr>
          <p:cNvPr id="18" name="Прямоугольник 17"/>
          <p:cNvSpPr/>
          <p:nvPr/>
        </p:nvSpPr>
        <p:spPr>
          <a:xfrm>
            <a:off x="500034" y="3286124"/>
            <a:ext cx="785818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rgbClr val="006666"/>
                </a:solidFill>
                <a:cs typeface="Times New Roman" pitchFamily="18" charset="0"/>
              </a:rPr>
              <a:t>*ПРОВОДЯТСЯ ДЛЯ СЛЕДУЮЩИХ КАТЕГОРИЙ ПОСТУПАЮЩИХ: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Calibri" pitchFamily="34" charset="0"/>
              <a:buChar char="-"/>
            </a:pPr>
            <a:r>
              <a:rPr lang="ru-RU" sz="1600" b="1" dirty="0" smtClean="0">
                <a:cs typeface="Times New Roman" pitchFamily="18" charset="0"/>
              </a:rPr>
              <a:t> имеющих профессиональное (начальное, среднее) образование;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Calibri" pitchFamily="34" charset="0"/>
              <a:buChar char="-"/>
            </a:pPr>
            <a:r>
              <a:rPr lang="ru-RU" sz="1600" b="1" dirty="0" smtClean="0">
                <a:cs typeface="Times New Roman" pitchFamily="18" charset="0"/>
              </a:rPr>
              <a:t> имеющих высшее образование;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Calibri" pitchFamily="34" charset="0"/>
              <a:buChar char="-"/>
            </a:pPr>
            <a:r>
              <a:rPr lang="ru-RU" sz="1600" b="1" dirty="0" smtClean="0">
                <a:cs typeface="Times New Roman" pitchFamily="18" charset="0"/>
              </a:rPr>
              <a:t> иностранных граждан;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Calibri" pitchFamily="34" charset="0"/>
              <a:buChar char="-"/>
            </a:pPr>
            <a:r>
              <a:rPr lang="ru-RU" sz="1600" b="1" dirty="0" smtClean="0">
                <a:cs typeface="Times New Roman" pitchFamily="18" charset="0"/>
              </a:rPr>
              <a:t> лиц с ограниченными возможностями здоровья, детей-инвалидов, инвалидов;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Calibri" pitchFamily="34" charset="0"/>
              <a:buChar char="-"/>
            </a:pPr>
            <a:r>
              <a:rPr lang="ru-RU" sz="1600" b="1" dirty="0" smtClean="0">
                <a:cs typeface="Times New Roman" pitchFamily="18" charset="0"/>
              </a:rPr>
              <a:t> лиц, прошедших государственную итоговую аттестацию по образовательным программам среднего общего образования не в форме ЕГЭ (в том числе в иностранных образовательных организациях) в течение 1 года до дня завершения приема документов и вступительных испытаний включительно.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14480" y="1646297"/>
            <a:ext cx="571504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rgbClr val="006666"/>
                </a:solidFill>
                <a:cs typeface="Times New Roman" pitchFamily="18" charset="0"/>
              </a:rPr>
              <a:t>ПРИЕМ ОСУЩЕСТВЛЯЕТСЯ ПО РЕЗУЛЬТАТАМ</a:t>
            </a:r>
            <a:r>
              <a:rPr lang="en-US" sz="1700" b="1" dirty="0" smtClean="0">
                <a:solidFill>
                  <a:srgbClr val="006666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720" y="2214554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b="1" dirty="0" smtClean="0">
                <a:cs typeface="Times New Roman" pitchFamily="18" charset="0"/>
              </a:rPr>
              <a:t> ЕДИНОГО ГОСУДАРСТВЕННОГО ЭКЗАМЕНА (ЕГЭ);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spc="40" dirty="0" smtClean="0">
                <a:cs typeface="Times New Roman" pitchFamily="18" charset="0"/>
              </a:rPr>
              <a:t>ВСТУПИТЕЛЬНЫХ ИСПЫТАНИЙ,   ПРОВОДИМЫХ ВУЗОМ</a:t>
            </a:r>
            <a:r>
              <a:rPr lang="en-US" b="1" spc="40" dirty="0" smtClean="0">
                <a:cs typeface="Times New Roman" pitchFamily="18" charset="0"/>
              </a:rPr>
              <a:t> </a:t>
            </a:r>
            <a:r>
              <a:rPr lang="ru-RU" b="1" spc="40" dirty="0" smtClean="0">
                <a:cs typeface="Times New Roman" pitchFamily="18" charset="0"/>
              </a:rPr>
              <a:t>САМОСТОЯТЕЛЬНО.*</a:t>
            </a:r>
            <a:endParaRPr lang="en-US" b="1" spc="40" dirty="0" smtClean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a typeface="Times New Roman"/>
                <a:cs typeface="Times New Roman"/>
              </a:rPr>
              <a:t/>
            </a:r>
            <a:br>
              <a:rPr lang="ru-RU" b="1" dirty="0" smtClean="0">
                <a:ea typeface="Times New Roman"/>
                <a:cs typeface="Times New Roman"/>
              </a:rPr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1428736"/>
          <a:ext cx="8286808" cy="4696968"/>
        </p:xfrm>
        <a:graphic>
          <a:graphicData uri="http://schemas.openxmlformats.org/drawingml/2006/table">
            <a:tbl>
              <a:tblPr/>
              <a:tblGrid>
                <a:gridCol w="1899624"/>
                <a:gridCol w="725114"/>
                <a:gridCol w="577617"/>
                <a:gridCol w="509465"/>
                <a:gridCol w="642265"/>
                <a:gridCol w="3335714"/>
                <a:gridCol w="597009"/>
              </a:tblGrid>
              <a:tr h="478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Код,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направление / специальность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Форма обучения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обучения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Бюджетных 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Платных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мест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Вступительные испытания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Мини-мальные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баллы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5346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08.03.01 Строительство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очная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 </a:t>
                      </a: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Физика / информатика 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ИКТ**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Математика*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 Русский язык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39/44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3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заочная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9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08.05.01 Строительство уникальных зданий и сооружений (</a:t>
                      </a:r>
                      <a:r>
                        <a:rPr lang="ru-RU" sz="10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специалитет</a:t>
                      </a: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очная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 </a:t>
                      </a: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Физика / информатика 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ИКТ**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</a:t>
                      </a: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Математика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*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 Русский язык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39/44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  <a:tr h="5069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09.03.03 Прикладная информатика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очная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 Информатика </a:t>
                      </a: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</a:t>
                      </a:r>
                      <a:r>
                        <a:rPr lang="ru-RU" sz="105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ИКТ / физика** / иностранный 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язык**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Математика*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 Русский язык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44/39/30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346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13.03.02 Электроэнергетика и электротехника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очная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 </a:t>
                      </a: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Физика / информатика 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ИКТ**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Математика*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 Русский язык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39/44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3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заочная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346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23.03.03 Эксплуатация транспортно-технологических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машин и комплексов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очная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 </a:t>
                      </a: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Физика / информатика 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ИКТ**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 Математика*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 Русский язык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39/44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534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заочная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7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38.03.01 Экономика 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очно-заочная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5***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 Математика*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2.Обществознание / </a:t>
                      </a: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информатика и ИКТ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** / иностранный </a:t>
                      </a: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язык**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 Русский язык</a:t>
                      </a: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45/44/30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379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08.04.01.Строительство (магистратура)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очная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Промышленное и гражданское строительство (устный экзамен)</a:t>
                      </a: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303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13.04.02 Электроэнергетика и электротехника (магистратура)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очно-заочная</a:t>
                      </a:r>
                      <a:endParaRPr lang="ru-RU" sz="10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2,5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25816" marR="258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Автоматизация энергетических систем (письменный экзамен)</a:t>
                      </a: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25816" marR="258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8596" y="6143644"/>
            <a:ext cx="82868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*профильная</a:t>
            </a:r>
          </a:p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**предметы по выбору</a:t>
            </a:r>
          </a:p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***для лиц, имеющих  ВО, СПО, возможно уменьшение срока обучения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072098" y="214298"/>
            <a:ext cx="37147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ПЛАН ПРИЕМА ПОСТУПАЮЩИХ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НА 2021 ГОД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0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17" name="Группа 16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sp>
        <p:nvSpPr>
          <p:cNvPr id="43" name="Содержимое 2"/>
          <p:cNvSpPr txBox="1">
            <a:spLocks/>
          </p:cNvSpPr>
          <p:nvPr/>
        </p:nvSpPr>
        <p:spPr>
          <a:xfrm>
            <a:off x="467544" y="1427086"/>
            <a:ext cx="8229600" cy="521662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50" b="1" i="0" u="none" strike="noStrike" kern="1200" normalizeH="0" baseline="0" noProof="0" dirty="0" smtClean="0">
                <a:solidFill>
                  <a:srgbClr val="006666"/>
                </a:solidFill>
                <a:uLnTx/>
                <a:uFillTx/>
                <a:latin typeface="+mj-lt"/>
                <a:ea typeface="+mn-ea"/>
                <a:cs typeface="+mn-cs"/>
              </a:rPr>
              <a:t>ХАКАССКИЙ ТЕХНИЧЕСКИЙ ИНСТИТУТ – ФИЛИАЛ ФГАОУ ВО «СИБИРСКИЙ ФЕДЕРАЛЬНЫЙ УНИВЕРСИТЕТ», </a:t>
            </a:r>
            <a:r>
              <a:rPr kumimoji="0" lang="ru-RU" sz="1950" b="1" i="0" u="none" strike="noStrike" kern="1200" normalizeH="0" baseline="0" noProof="0" dirty="0" smtClean="0">
                <a:uLnTx/>
                <a:uFillTx/>
                <a:latin typeface="+mj-lt"/>
                <a:ea typeface="+mn-ea"/>
                <a:cs typeface="+mn-cs"/>
              </a:rPr>
              <a:t>один из крупнейших филиалов Сибирского федерального университета, выпускающий бакалавров, специалистов и магистров для строительной, энергетической, машиностроительной, транспортной отраслей экономики.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100" b="1" i="0" u="none" strike="noStrike" kern="1200" normalizeH="0" baseline="0" noProof="0" dirty="0" smtClean="0"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50" b="1" i="0" u="none" strike="noStrike" kern="1200" normalizeH="0" baseline="0" noProof="0" dirty="0" smtClean="0">
                <a:uLnTx/>
                <a:uFillTx/>
                <a:latin typeface="+mj-lt"/>
                <a:ea typeface="+mn-ea"/>
                <a:cs typeface="+mn-cs"/>
              </a:rPr>
              <a:t>Образовательная деятельность осуществляется</a:t>
            </a:r>
            <a:r>
              <a:rPr lang="ru-RU" sz="1950" b="1" dirty="0" smtClean="0">
                <a:latin typeface="+mj-lt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по направлениям подготовки  </a:t>
            </a:r>
            <a:r>
              <a:rPr kumimoji="0" lang="ru-RU" sz="195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бакалавриата</a:t>
            </a:r>
            <a:r>
              <a:rPr kumimoji="0" lang="ru-RU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по специалитету;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по магистерским программам.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Широко развиты программы дополнительного профессионального образования:  повышение квалификации, профессиональная переподготовка, тематические семинары для руководителей и специалистов предприятий и организаций.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1100" b="1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95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В ХТИ – филиале СФУ активно ведется научно-исследовательская работа, тематика которой ориентирована на нужды Республики Хакасия.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072066" y="-142900"/>
            <a:ext cx="3857620" cy="1396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8566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«СИБИРСКИЙ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ФЕДЕРАЛЬНЫЙ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УНИВЕРСИТЕТ»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2504" y="-24"/>
            <a:ext cx="9071496" cy="6777192"/>
            <a:chOff x="72504" y="8800"/>
            <a:chExt cx="9071496" cy="677719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142852"/>
            <a:ext cx="3973550" cy="1169228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СРОКИ ПРИЕМА ДОКУМЕНТОВ </a:t>
            </a:r>
            <a:b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В ХТИ – ФИЛИАЛ СФУ</a:t>
            </a:r>
            <a:b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endParaRPr lang="ru-RU" sz="2400" b="1" dirty="0" smtClean="0">
              <a:solidFill>
                <a:srgbClr val="006666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2998" y="1508591"/>
            <a:ext cx="8032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just"/>
            <a:endParaRPr lang="ru-RU" b="1" dirty="0" smtClean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1428736"/>
            <a:ext cx="8786874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Начало приёма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документов на все формы обучения: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20 июня 2021 г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.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cs typeface="Arial" pitchFamily="34" charset="0"/>
              </a:rPr>
              <a:t>ОЧНАЯ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6666"/>
                </a:solidFill>
                <a:effectLst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cs typeface="Arial" pitchFamily="34" charset="0"/>
              </a:rPr>
              <a:t>ФОРМА ОБУЧЕНИЯ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Приём документов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завершается: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для поступающих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на бюджетные места только по результатам ЕГЭ</a:t>
            </a:r>
            <a:r>
              <a:rPr lang="ru-RU" b="1" dirty="0" smtClean="0">
                <a:cs typeface="Arial" pitchFamily="34" charset="0"/>
              </a:rPr>
              <a:t> </a:t>
            </a:r>
            <a:r>
              <a:rPr kumimoji="0" lang="ru-RU" u="none" strike="noStrike" cap="none" normalizeH="0" dirty="0" smtClean="0">
                <a:ln>
                  <a:noFill/>
                </a:ln>
                <a:effectLst/>
                <a:cs typeface="Arial" pitchFamily="34" charset="0"/>
              </a:rPr>
              <a:t>–</a:t>
            </a:r>
            <a:r>
              <a:rPr kumimoji="0" lang="ru-RU" b="1" u="none" strike="noStrike" cap="none" normalizeH="0" dirty="0" smtClean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25 июля;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для поступающих </a:t>
            </a:r>
            <a:r>
              <a:rPr lang="ru-RU" b="1" dirty="0" smtClean="0">
                <a:cs typeface="Arial" pitchFamily="34" charset="0"/>
              </a:rPr>
              <a:t>на бюджетные места по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результатам общеобразовательных вступительных испытаний, проводимых университетом самостоятельно</a:t>
            </a:r>
            <a:r>
              <a:rPr lang="ru-RU" b="1" dirty="0" smtClean="0"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– </a:t>
            </a: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14 июля;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для поступающих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на платной основе только по результатам ЕГЭ</a:t>
            </a:r>
            <a:r>
              <a:rPr lang="ru-RU" b="1" dirty="0" smtClean="0"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–</a:t>
            </a:r>
            <a:r>
              <a:rPr lang="ru-RU" b="1" dirty="0" smtClean="0">
                <a:cs typeface="Arial" pitchFamily="34" charset="0"/>
              </a:rPr>
              <a:t> </a:t>
            </a:r>
            <a:r>
              <a:rPr kumimoji="0" lang="ru-RU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23 </a:t>
            </a:r>
            <a:r>
              <a:rPr lang="ru-RU" dirty="0" smtClean="0">
                <a:cs typeface="Arial" pitchFamily="34" charset="0"/>
              </a:rPr>
              <a:t>августа;</a:t>
            </a:r>
            <a:endParaRPr kumimoji="0" lang="ru-RU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dirty="0" smtClean="0"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для поступающих </a:t>
            </a:r>
            <a:r>
              <a:rPr lang="ru-RU" b="1" dirty="0" smtClean="0">
                <a:cs typeface="Arial" pitchFamily="34" charset="0"/>
              </a:rPr>
              <a:t>на платной основе по результатам общеобразовательных вступительных испытаний, проводимых университетом самостоятельно </a:t>
            </a:r>
            <a:r>
              <a:rPr lang="ru-RU" dirty="0" smtClean="0">
                <a:cs typeface="Arial" pitchFamily="34" charset="0"/>
              </a:rPr>
              <a:t>–</a:t>
            </a:r>
            <a:r>
              <a:rPr lang="ru-RU" b="1" dirty="0" smtClean="0"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6 августа.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006666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6666"/>
                </a:solidFill>
                <a:effectLst/>
                <a:cs typeface="Arial" pitchFamily="34" charset="0"/>
              </a:rPr>
              <a:t>ОЧНО-ЗАОЧНАЯ И ЗАОЧНАЯ ФОРМЫ ОБУЧЕНИЯ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rgbClr val="006666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Приём документов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завершается: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для поступающих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на бюджетные места только по результатам ЕГЭ</a:t>
            </a:r>
            <a:r>
              <a:rPr kumimoji="0" lang="ru-RU" b="1" i="0" u="none" strike="noStrike" cap="none" normalizeH="0" dirty="0" smtClean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–</a:t>
            </a:r>
            <a:r>
              <a:rPr lang="ru-RU" b="1" dirty="0" smtClean="0">
                <a:cs typeface="Arial" pitchFamily="34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17 августа;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для поступающих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на бюджетные места по результатам вступительных испытаний, проводимых университетом самостоятельно</a:t>
            </a:r>
            <a:r>
              <a:rPr lang="ru-RU" b="1" dirty="0" smtClean="0"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–</a:t>
            </a:r>
            <a:r>
              <a:rPr lang="ru-RU" b="1" dirty="0" smtClean="0"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6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августа;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для поступающих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на платной основе только по результатам ЕГЭ</a:t>
            </a:r>
            <a:r>
              <a:rPr lang="ru-RU" b="1" dirty="0" smtClean="0"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–</a:t>
            </a:r>
            <a:r>
              <a:rPr lang="ru-RU" b="1" dirty="0" smtClean="0">
                <a:cs typeface="Arial" pitchFamily="34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23 августа</a:t>
            </a:r>
            <a:r>
              <a:rPr lang="ru-RU" dirty="0" smtClean="0">
                <a:cs typeface="Arial" pitchFamily="34" charset="0"/>
              </a:rPr>
              <a:t>;</a:t>
            </a:r>
            <a:endParaRPr kumimoji="0" lang="ru-RU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dirty="0" smtClean="0"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для поступающих </a:t>
            </a:r>
            <a:r>
              <a:rPr lang="ru-RU" b="1" dirty="0" smtClean="0">
                <a:cs typeface="Arial" pitchFamily="34" charset="0"/>
              </a:rPr>
              <a:t>на платной основе по результатам общеобразовательных вступительных испытаний, проводимых университетом самостоятельно </a:t>
            </a:r>
            <a:r>
              <a:rPr lang="ru-RU" dirty="0" smtClean="0">
                <a:cs typeface="Arial" pitchFamily="34" charset="0"/>
              </a:rPr>
              <a:t>–</a:t>
            </a:r>
            <a:r>
              <a:rPr lang="ru-RU" b="1" dirty="0" smtClean="0">
                <a:cs typeface="Arial" pitchFamily="34" charset="0"/>
              </a:rPr>
              <a:t> </a:t>
            </a:r>
            <a:r>
              <a:rPr lang="ru-RU" dirty="0" smtClean="0">
                <a:cs typeface="Arial" pitchFamily="34" charset="0"/>
              </a:rPr>
              <a:t>6 августа.</a:t>
            </a:r>
            <a:endParaRPr lang="ru-RU" b="1" dirty="0" smtClean="0"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90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63" name="Прямая соединительная линия 62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0"/>
            <a:ext cx="4248472" cy="1340768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ОБЩЕЖИТИЕ</a:t>
            </a:r>
            <a:endParaRPr lang="ru-RU" sz="2400" b="1" dirty="0">
              <a:solidFill>
                <a:srgbClr val="006666"/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2226568"/>
            <a:ext cx="4896544" cy="35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/>
            <a:endParaRPr lang="ru-RU" sz="1600" dirty="0" smtClean="0">
              <a:solidFill>
                <a:schemeClr val="tx1"/>
              </a:solidFill>
            </a:endParaRPr>
          </a:p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2479" t="17500" r="826" b="45436"/>
          <a:stretch>
            <a:fillRect/>
          </a:stretch>
        </p:blipFill>
        <p:spPr bwMode="auto">
          <a:xfrm>
            <a:off x="107504" y="116632"/>
            <a:ext cx="467548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214282" y="1428736"/>
            <a:ext cx="8786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Общежитие № 2 — Республика Хакасия, г. Абакан, ул. Комарова, 11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071802" y="5214950"/>
            <a:ext cx="40719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Стоимость проживания </a:t>
            </a:r>
          </a:p>
          <a:p>
            <a:pPr algn="ctr"/>
            <a:r>
              <a:rPr lang="ru-RU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студентов очной формы обучения от 359 руб. 40 коп. до 402 руб. 50 коп.</a:t>
            </a:r>
          </a:p>
          <a:p>
            <a:pPr algn="ctr"/>
            <a:endParaRPr lang="ru-RU" sz="17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Елена\Desktop\IMG_16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1857364"/>
            <a:ext cx="2143140" cy="3214710"/>
          </a:xfrm>
          <a:prstGeom prst="rect">
            <a:avLst/>
          </a:prstGeom>
          <a:noFill/>
        </p:spPr>
      </p:pic>
      <p:pic>
        <p:nvPicPr>
          <p:cNvPr id="6147" name="Picture 3" descr="C:\Users\Елена\Desktop\IMG_16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857364"/>
            <a:ext cx="3286148" cy="2191834"/>
          </a:xfrm>
          <a:prstGeom prst="rect">
            <a:avLst/>
          </a:prstGeom>
          <a:noFill/>
        </p:spPr>
      </p:pic>
      <p:pic>
        <p:nvPicPr>
          <p:cNvPr id="6148" name="Picture 4" descr="C:\Users\Елена\Desktop\IMG_16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1857364"/>
            <a:ext cx="3000396" cy="2001240"/>
          </a:xfrm>
          <a:prstGeom prst="rect">
            <a:avLst/>
          </a:prstGeom>
          <a:noFill/>
        </p:spPr>
      </p:pic>
      <p:pic>
        <p:nvPicPr>
          <p:cNvPr id="6149" name="Picture 5" descr="C:\Users\Елена\Desktop\IMG_16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4143380"/>
            <a:ext cx="2570510" cy="1714510"/>
          </a:xfrm>
          <a:prstGeom prst="rect">
            <a:avLst/>
          </a:prstGeom>
          <a:noFill/>
        </p:spPr>
      </p:pic>
      <p:pic>
        <p:nvPicPr>
          <p:cNvPr id="6150" name="Picture 6" descr="C:\Users\Елена\Desktop\IMG_16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3929066"/>
            <a:ext cx="1785950" cy="267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20" name="Группа 19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116632"/>
            <a:ext cx="3686172" cy="11430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ХТИ – ФИЛИАЛ СФУ на карте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pic>
        <p:nvPicPr>
          <p:cNvPr id="16398" name="Picture 14" descr="https://ru.wiki2.org/wikipedia/commons/thumb/f/fd/%D0%A5%D0%A2%D0%98_%D0%BA%D0%BE%D1%80%D0%BF%D1%83%D1%81_%D0%90.jpg/im294-360px-%D0%A5%D0%A2%D0%98_%D0%BA%D0%BE%D1%80%D0%BF%D1%83%D1%81_%D0%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6086" y="5733256"/>
            <a:ext cx="594066" cy="7920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pSp>
        <p:nvGrpSpPr>
          <p:cNvPr id="25" name="Группа 24"/>
          <p:cNvGrpSpPr/>
          <p:nvPr/>
        </p:nvGrpSpPr>
        <p:grpSpPr>
          <a:xfrm>
            <a:off x="2051720" y="1571612"/>
            <a:ext cx="7020272" cy="5008161"/>
            <a:chOff x="2051720" y="1700808"/>
            <a:chExt cx="7020272" cy="5008161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21842" t="13835" r="16925" b="6734"/>
            <a:stretch>
              <a:fillRect/>
            </a:stretch>
          </p:blipFill>
          <p:spPr bwMode="auto">
            <a:xfrm>
              <a:off x="2051720" y="1700808"/>
              <a:ext cx="6863578" cy="5008161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grpSp>
          <p:nvGrpSpPr>
            <p:cNvPr id="15" name="Группа 14"/>
            <p:cNvGrpSpPr/>
            <p:nvPr/>
          </p:nvGrpSpPr>
          <p:grpSpPr>
            <a:xfrm>
              <a:off x="6660232" y="2348880"/>
              <a:ext cx="2411760" cy="720080"/>
              <a:chOff x="4139952" y="2420888"/>
              <a:chExt cx="2592288" cy="576064"/>
            </a:xfrm>
          </p:grpSpPr>
          <p:sp>
            <p:nvSpPr>
              <p:cNvPr id="10" name="Скругленная прямоугольная выноска 9"/>
              <p:cNvSpPr/>
              <p:nvPr/>
            </p:nvSpPr>
            <p:spPr>
              <a:xfrm>
                <a:off x="4139952" y="2420888"/>
                <a:ext cx="2592288" cy="576064"/>
              </a:xfrm>
              <a:prstGeom prst="wedgeRoundRectCallout">
                <a:avLst>
                  <a:gd name="adj1" fmla="val -71354"/>
                  <a:gd name="adj2" fmla="val -56549"/>
                  <a:gd name="adj3" fmla="val 16667"/>
                </a:avLst>
              </a:prstGeom>
              <a:solidFill>
                <a:schemeClr val="bg1"/>
              </a:solidFill>
              <a:ln w="3175">
                <a:solidFill>
                  <a:srgbClr val="0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 smtClean="0">
                    <a:solidFill>
                      <a:schemeClr val="tx1"/>
                    </a:solidFill>
                  </a:rPr>
                  <a:t>            Корпус Б</a:t>
                </a:r>
              </a:p>
              <a:p>
                <a:pPr algn="ctr"/>
                <a:r>
                  <a:rPr lang="ru-RU" sz="1200" dirty="0" smtClean="0">
                    <a:solidFill>
                      <a:schemeClr val="tx1"/>
                    </a:solidFill>
                  </a:rPr>
                  <a:t>                    ул. Комарова, 15</a:t>
                </a:r>
              </a:p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 </a:t>
                </a:r>
                <a:r>
                  <a:rPr lang="ru-RU" sz="1200" dirty="0" smtClean="0">
                    <a:solidFill>
                      <a:schemeClr val="tx1"/>
                    </a:solidFill>
                  </a:rPr>
                  <a:t>                +7(3902</a:t>
                </a:r>
                <a:r>
                  <a:rPr lang="ru-RU" sz="1200" dirty="0">
                    <a:solidFill>
                      <a:schemeClr val="tx1"/>
                    </a:solidFill>
                  </a:rPr>
                  <a:t>) </a:t>
                </a:r>
                <a:r>
                  <a:rPr lang="ru-RU" sz="1200" dirty="0" smtClean="0">
                    <a:solidFill>
                      <a:schemeClr val="tx1"/>
                    </a:solidFill>
                  </a:rPr>
                  <a:t>35-71-27</a:t>
                </a:r>
                <a:endParaRPr lang="ru-RU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" name="Picture 13" descr="http://about.sfu-kras.ru/files/logo_horizontal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20000"/>
              </a:blip>
              <a:srcRect r="71154"/>
              <a:stretch>
                <a:fillRect/>
              </a:stretch>
            </p:blipFill>
            <p:spPr bwMode="auto">
              <a:xfrm>
                <a:off x="4217350" y="2564905"/>
                <a:ext cx="851378" cy="311177"/>
              </a:xfrm>
              <a:prstGeom prst="rect">
                <a:avLst/>
              </a:prstGeom>
              <a:noFill/>
            </p:spPr>
          </p:pic>
        </p:grpSp>
        <p:grpSp>
          <p:nvGrpSpPr>
            <p:cNvPr id="16" name="Группа 15"/>
            <p:cNvGrpSpPr/>
            <p:nvPr/>
          </p:nvGrpSpPr>
          <p:grpSpPr>
            <a:xfrm>
              <a:off x="3923928" y="4797152"/>
              <a:ext cx="2304256" cy="720080"/>
              <a:chOff x="1128323" y="4805155"/>
              <a:chExt cx="2507573" cy="800089"/>
            </a:xfrm>
          </p:grpSpPr>
          <p:sp>
            <p:nvSpPr>
              <p:cNvPr id="13" name="Скругленная прямоугольная выноска 12"/>
              <p:cNvSpPr/>
              <p:nvPr/>
            </p:nvSpPr>
            <p:spPr>
              <a:xfrm>
                <a:off x="1128323" y="4805155"/>
                <a:ext cx="2507573" cy="800089"/>
              </a:xfrm>
              <a:prstGeom prst="wedgeRoundRectCallout">
                <a:avLst>
                  <a:gd name="adj1" fmla="val 49988"/>
                  <a:gd name="adj2" fmla="val 82501"/>
                  <a:gd name="adj3" fmla="val 16667"/>
                </a:avLst>
              </a:prstGeom>
              <a:solidFill>
                <a:schemeClr val="bg1"/>
              </a:solidFill>
              <a:ln w="3175">
                <a:solidFill>
                  <a:srgbClr val="0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16000"/>
                <a:r>
                  <a:rPr lang="ru-RU" sz="1200" dirty="0" smtClean="0">
                    <a:solidFill>
                      <a:schemeClr val="tx1"/>
                    </a:solidFill>
                  </a:rPr>
                  <a:t>                      Корпус А</a:t>
                </a:r>
              </a:p>
              <a:p>
                <a:pPr marL="216000"/>
                <a:r>
                  <a:rPr lang="ru-RU" sz="1200" dirty="0" smtClean="0">
                    <a:solidFill>
                      <a:schemeClr val="tx1"/>
                    </a:solidFill>
                  </a:rPr>
                  <a:t>            ул. Щетинкина, 27</a:t>
                </a:r>
              </a:p>
              <a:p>
                <a:pPr marL="216000"/>
                <a:r>
                  <a:rPr lang="ru-RU" sz="1200" dirty="0" smtClean="0">
                    <a:solidFill>
                      <a:schemeClr val="tx1"/>
                    </a:solidFill>
                  </a:rPr>
                  <a:t>         +</a:t>
                </a:r>
                <a:r>
                  <a:rPr lang="ru-RU" sz="1200" dirty="0">
                    <a:solidFill>
                      <a:schemeClr val="tx1"/>
                    </a:solidFill>
                  </a:rPr>
                  <a:t>7 (3902) </a:t>
                </a:r>
                <a:r>
                  <a:rPr lang="ru-RU" sz="1200" dirty="0" smtClean="0">
                    <a:solidFill>
                      <a:schemeClr val="tx1"/>
                    </a:solidFill>
                  </a:rPr>
                  <a:t>22-53-55</a:t>
                </a:r>
                <a:endParaRPr lang="ru-RU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4" name="Picture 13" descr="http://about.sfu-kras.ru/files/logo_horizontal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-20000"/>
              </a:blip>
              <a:srcRect r="71154"/>
              <a:stretch>
                <a:fillRect/>
              </a:stretch>
            </p:blipFill>
            <p:spPr bwMode="auto">
              <a:xfrm>
                <a:off x="1211647" y="4936673"/>
                <a:ext cx="799317" cy="430905"/>
              </a:xfrm>
              <a:prstGeom prst="rect">
                <a:avLst/>
              </a:prstGeom>
              <a:noFill/>
            </p:spPr>
          </p:pic>
        </p:grpSp>
        <p:sp>
          <p:nvSpPr>
            <p:cNvPr id="17" name="Прямоугольник 16"/>
            <p:cNvSpPr/>
            <p:nvPr/>
          </p:nvSpPr>
          <p:spPr>
            <a:xfrm>
              <a:off x="2520280" y="1844824"/>
              <a:ext cx="2843808" cy="86409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schemeClr val="tx1"/>
                  </a:solidFill>
                </a:rPr>
                <a:t>Пешком – 19 минут</a:t>
              </a:r>
            </a:p>
            <a:p>
              <a:pPr algn="ctr"/>
              <a:r>
                <a:rPr lang="ru-RU" sz="1600" dirty="0" smtClean="0">
                  <a:solidFill>
                    <a:schemeClr val="tx1"/>
                  </a:solidFill>
                </a:rPr>
                <a:t>На машине – 5 минут</a:t>
              </a: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004048" y="1844824"/>
              <a:ext cx="360040" cy="864096"/>
            </a:xfrm>
            <a:prstGeom prst="rect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400" name="Picture 16" descr="http://photos.wikimapia.org/p/00/00/51/45/69_big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04692" y="1772816"/>
              <a:ext cx="787588" cy="50405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16394" name="Picture 10" descr="http://khti.sfu-kras.ru/upload/medialibrary/67a/skver_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760" y="1643050"/>
            <a:ext cx="2251176" cy="150019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6390" name="Picture 6" descr="http://khti.sfu-kras.ru/photos/%d0%9c%d0%b0%d1%82.%d0%b1%d0%b0%d0%b7%d0%b0/stolovaya-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3508" y="4929198"/>
            <a:ext cx="2268252" cy="151216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1026" name="Picture 2" descr="C:\Users\Елена\Desktop\kht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58562" y="5000636"/>
            <a:ext cx="856644" cy="5715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8" name="Picture 4" descr="C:\Users\Елена\Desktop\9may2018_2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3286125"/>
            <a:ext cx="2251175" cy="15001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-82862"/>
            <a:ext cx="4248472" cy="144016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НАЧАЛО ПРИЕМНОЙ КАМПАНИИ</a:t>
            </a:r>
            <a:b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С 20 ИЮНЯ 2021 Г.</a:t>
            </a:r>
          </a:p>
        </p:txBody>
      </p:sp>
      <p:pic>
        <p:nvPicPr>
          <p:cNvPr id="6" name="Picture 2" descr="http://about.sfu-kras.ru/files/logo_vertic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440160" cy="856829"/>
          </a:xfrm>
          <a:prstGeom prst="rect">
            <a:avLst/>
          </a:prstGeom>
          <a:noFill/>
        </p:spPr>
      </p:pic>
      <p:pic>
        <p:nvPicPr>
          <p:cNvPr id="7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907704" y="260648"/>
            <a:ext cx="1310915" cy="72008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2226568"/>
            <a:ext cx="4896544" cy="3578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 fontAlgn="base"/>
            <a:endParaRPr lang="ru-RU" sz="1600" dirty="0" smtClean="0">
              <a:solidFill>
                <a:schemeClr val="tx1"/>
              </a:solidFill>
            </a:endParaRPr>
          </a:p>
          <a:p>
            <a:pPr algn="just" fontAlgn="base"/>
            <a:endParaRPr lang="ru-RU" sz="1600" b="1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2479" t="17500" r="826" b="45436"/>
          <a:stretch>
            <a:fillRect/>
          </a:stretch>
        </p:blipFill>
        <p:spPr bwMode="auto">
          <a:xfrm>
            <a:off x="107504" y="116632"/>
            <a:ext cx="467548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142844" y="1689637"/>
            <a:ext cx="8858312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Приемная комиссия расположена по адресу: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655017, Республика Хакасия,  г. Абакан,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Щетинкина, д. 27, </a:t>
            </a: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108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Тел. 8 (3902) 22-05-02, 89830544172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Часы работы: понедельник – пятница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9:00-17:00, обед 12:00-13:00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выходной – суббота, воскресенье</a:t>
            </a:r>
          </a:p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Информация о работе в период с 20 июня по 29 августа: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понедельник – суббота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выходной – воскресенье</a:t>
            </a:r>
          </a:p>
          <a:p>
            <a:pPr algn="ctr"/>
            <a:r>
              <a:rPr lang="en-US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pk-khti.ru</a:t>
            </a:r>
            <a:endParaRPr lang="ru-RU" sz="2400" b="1" dirty="0" smtClean="0">
              <a:solidFill>
                <a:srgbClr val="0066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http://www.autodifesalimentare.it/blog/wp-content/uploads/2008/04/earth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929454" y="1571612"/>
            <a:ext cx="2416629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1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2504" y="9394"/>
            <a:ext cx="9071496" cy="6777192"/>
            <a:chOff x="72504" y="8800"/>
            <a:chExt cx="9071496" cy="677719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6282" y="142852"/>
            <a:ext cx="4357718" cy="1169228"/>
          </a:xfrm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3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6666"/>
                </a:solidFill>
                <a:latin typeface="Arial Black" pitchFamily="34" charset="0"/>
                <a:cs typeface="Times New Roman" pitchFamily="18" charset="0"/>
              </a:rPr>
              <a:t>ПОЛЕЗНЫЕ ССЫЛКИ</a:t>
            </a:r>
            <a:r>
              <a:rPr lang="ru-RU" sz="24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6666"/>
                </a:solidFill>
                <a:latin typeface="+mn-lt"/>
                <a:cs typeface="Times New Roman" pitchFamily="18" charset="0"/>
              </a:rPr>
            </a:br>
            <a:endParaRPr lang="ru-RU" sz="2300" b="1" dirty="0" smtClean="0">
              <a:solidFill>
                <a:srgbClr val="006666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82998" y="1508591"/>
            <a:ext cx="8032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just"/>
            <a:endParaRPr lang="ru-RU" b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71472" y="2357430"/>
            <a:ext cx="8286808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2400" dirty="0" smtClean="0">
                <a:cs typeface="Times New Roman" pitchFamily="18" charset="0"/>
              </a:rPr>
              <a:t>Раздел </a:t>
            </a:r>
            <a:r>
              <a:rPr lang="ru-RU" sz="2400" dirty="0" smtClean="0">
                <a:cs typeface="Times New Roman" pitchFamily="18" charset="0"/>
                <a:hlinkClick r:id="rId4"/>
              </a:rPr>
              <a:t>«Абитуриенту 2021»</a:t>
            </a:r>
            <a:r>
              <a:rPr lang="en-US" sz="2400" dirty="0" smtClean="0">
                <a:cs typeface="Times New Roman" pitchFamily="18" charset="0"/>
              </a:rPr>
              <a:t> c</a:t>
            </a:r>
            <a:r>
              <a:rPr lang="ru-RU" sz="2400" dirty="0" smtClean="0">
                <a:cs typeface="Times New Roman" pitchFamily="18" charset="0"/>
              </a:rPr>
              <a:t>айта ХТИ – филиала СФУ</a:t>
            </a:r>
          </a:p>
          <a:p>
            <a:pPr fontAlgn="base">
              <a:lnSpc>
                <a:spcPct val="150000"/>
              </a:lnSpc>
            </a:pPr>
            <a:endParaRPr lang="ru-RU" sz="100" dirty="0" smtClean="0">
              <a:cs typeface="Times New Roman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ru-RU" sz="2400" dirty="0" smtClean="0">
                <a:cs typeface="Times New Roman" pitchFamily="18" charset="0"/>
              </a:rPr>
              <a:t>Группа VK ХТИ – филиал СФУ </a:t>
            </a:r>
            <a:r>
              <a:rPr lang="ru-RU" sz="2400" u="sng" dirty="0" smtClean="0">
                <a:cs typeface="Times New Roman" pitchFamily="18" charset="0"/>
                <a:hlinkClick r:id="rId5"/>
              </a:rPr>
              <a:t>https://vk.com/khti_sfu</a:t>
            </a:r>
            <a:r>
              <a:rPr lang="ru-RU" sz="2400" dirty="0" smtClean="0">
                <a:cs typeface="Times New Roman" pitchFamily="18" charset="0"/>
              </a:rPr>
              <a:t/>
            </a:r>
            <a:br>
              <a:rPr lang="ru-RU" sz="2400" dirty="0" smtClean="0">
                <a:cs typeface="Times New Roman" pitchFamily="18" charset="0"/>
              </a:rPr>
            </a:br>
            <a:r>
              <a:rPr lang="ru-RU" sz="2400" dirty="0" err="1" smtClean="0">
                <a:cs typeface="Times New Roman" pitchFamily="18" charset="0"/>
              </a:rPr>
              <a:t>Instagram</a:t>
            </a:r>
            <a:r>
              <a:rPr lang="ru-RU" sz="2400" dirty="0" smtClean="0">
                <a:cs typeface="Times New Roman" pitchFamily="18" charset="0"/>
              </a:rPr>
              <a:t> ХТИ – филиал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ru-RU" sz="2400" dirty="0" smtClean="0">
                <a:cs typeface="Times New Roman" pitchFamily="18" charset="0"/>
              </a:rPr>
              <a:t>СФУ  </a:t>
            </a:r>
            <a:r>
              <a:rPr lang="ru-RU" sz="2400" u="sng" dirty="0" smtClean="0">
                <a:cs typeface="Times New Roman" pitchFamily="18" charset="0"/>
                <a:hlinkClick r:id="rId6"/>
              </a:rPr>
              <a:t>https://instagram.com/khti_sfu</a:t>
            </a:r>
            <a:r>
              <a:rPr lang="ru-RU" sz="2400" dirty="0" smtClean="0">
                <a:cs typeface="Times New Roman" pitchFamily="18" charset="0"/>
              </a:rPr>
              <a:t/>
            </a:r>
            <a:br>
              <a:rPr lang="ru-RU" sz="2400" dirty="0" smtClean="0">
                <a:cs typeface="Times New Roman" pitchFamily="18" charset="0"/>
              </a:rPr>
            </a:br>
            <a:r>
              <a:rPr lang="ru-RU" sz="2400" dirty="0" smtClean="0">
                <a:cs typeface="Times New Roman" pitchFamily="18" charset="0"/>
              </a:rPr>
              <a:t>Telegram-канал ХТИ – филиал СФУ  </a:t>
            </a:r>
            <a:r>
              <a:rPr lang="ru-RU" sz="2400" u="sng" dirty="0" smtClean="0">
                <a:cs typeface="Times New Roman" pitchFamily="18" charset="0"/>
                <a:hlinkClick r:id="rId7"/>
              </a:rPr>
              <a:t>https://t.me/khti_sfu</a:t>
            </a:r>
            <a:endParaRPr lang="ru-RU" sz="2400" u="sng" dirty="0" smtClean="0">
              <a:cs typeface="Times New Roman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ru-RU" sz="2400" dirty="0" smtClean="0">
                <a:cs typeface="Times New Roman" pitchFamily="18" charset="0"/>
                <a:hlinkClick r:id="rId8"/>
              </a:rPr>
              <a:t>Информационный буклет ХТИ – филиала СФУ</a:t>
            </a:r>
            <a:endParaRPr lang="ru-RU" dirty="0" smtClean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2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57200" y="5085184"/>
            <a:ext cx="38576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b="1" dirty="0">
              <a:latin typeface="+mn-lt"/>
              <a:cs typeface="Times New Roman" pitchFamily="18" charset="0"/>
            </a:endParaRPr>
          </a:p>
        </p:txBody>
      </p:sp>
      <p:pic>
        <p:nvPicPr>
          <p:cNvPr id="10" name="Picture 2" descr="C:\Users\prcom\Desktop\img_2308_small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95219" y="1628800"/>
            <a:ext cx="2376000" cy="356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3" name="Прямоугольник 12"/>
          <p:cNvSpPr/>
          <p:nvPr/>
        </p:nvSpPr>
        <p:spPr>
          <a:xfrm>
            <a:off x="827584" y="5445224"/>
            <a:ext cx="3312368" cy="1188000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ru-RU" b="1" dirty="0" smtClean="0">
                <a:cs typeface="Times New Roman" pitchFamily="18" charset="0"/>
              </a:rPr>
              <a:t>Ректор СФУ </a:t>
            </a:r>
          </a:p>
          <a:p>
            <a:pPr algn="ctr">
              <a:defRPr/>
            </a:pPr>
            <a:r>
              <a:rPr lang="ru-RU" b="1" dirty="0" smtClean="0">
                <a:cs typeface="Times New Roman" pitchFamily="18" charset="0"/>
              </a:rPr>
              <a:t>кандидат философских наук</a:t>
            </a:r>
          </a:p>
          <a:p>
            <a:pPr algn="ctr">
              <a:defRPr/>
            </a:pPr>
            <a:r>
              <a:rPr lang="ru-RU" b="1" dirty="0" smtClean="0">
                <a:cs typeface="Times New Roman" pitchFamily="18" charset="0"/>
              </a:rPr>
              <a:t> Румянцев Максим Валерьевич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5445224"/>
            <a:ext cx="3348000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+mj-lt"/>
                <a:cs typeface="Times New Roman" pitchFamily="18" charset="0"/>
              </a:rPr>
              <a:t>Директор ХТИ – филиала СФУ кандидат биологических наук </a:t>
            </a:r>
          </a:p>
          <a:p>
            <a:pPr lvl="0" algn="ctr"/>
            <a:r>
              <a:rPr lang="ru-RU" b="1" dirty="0" smtClean="0">
                <a:latin typeface="+mj-lt"/>
                <a:cs typeface="Times New Roman" pitchFamily="18" charset="0"/>
              </a:rPr>
              <a:t>Бабушкина Елена Анатольевна</a:t>
            </a:r>
            <a:endParaRPr lang="ru-RU" b="1" dirty="0">
              <a:latin typeface="+mj-lt"/>
              <a:cs typeface="Times New Roman" pitchFamily="18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5072098" y="0"/>
            <a:ext cx="3857620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28566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УПРАВЛЕНИЕ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ХТИ – ФИЛИАЛА СФУ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 Black" pitchFamily="34" charset="0"/>
            </a:endParaRPr>
          </a:p>
        </p:txBody>
      </p:sp>
      <p:pic>
        <p:nvPicPr>
          <p:cNvPr id="18" name="Picture 3" descr="C:\Users\prcom\Desktop\rumyance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1643050"/>
            <a:ext cx="2643206" cy="3587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5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8" name="Группа 7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142860"/>
            <a:ext cx="3857652" cy="114300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НАПРАВЛЕНИЯ </a:t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И СПЕЦИАЛЬНОСТИ</a:t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 ПОДГОТОВКИ 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42976" y="1482480"/>
            <a:ext cx="7072362" cy="5375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base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+mn-ea"/>
              <a:cs typeface="Arial" pitchFamily="34" charset="0"/>
            </a:endParaRPr>
          </a:p>
          <a:p>
            <a:pPr algn="just" fontAlgn="base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БАКАЛАВР:</a:t>
            </a: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08.03.01 </a:t>
            </a:r>
            <a:r>
              <a:rPr lang="ru-RU" sz="2000" b="1" dirty="0" smtClean="0">
                <a:solidFill>
                  <a:schemeClr val="tx1"/>
                </a:solidFill>
                <a:hlinkClick r:id="rId4"/>
              </a:rPr>
              <a:t>Строительство</a:t>
            </a:r>
            <a:endParaRPr lang="ru-RU" sz="2000" dirty="0">
              <a:solidFill>
                <a:schemeClr val="tx1"/>
              </a:solidFill>
            </a:endParaRP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09.03.03 </a:t>
            </a:r>
            <a:r>
              <a:rPr lang="ru-RU" sz="2000" b="1" dirty="0" smtClean="0">
                <a:solidFill>
                  <a:schemeClr val="tx1"/>
                </a:solidFill>
                <a:hlinkClick r:id="rId5"/>
              </a:rPr>
              <a:t>Прикладная </a:t>
            </a:r>
            <a:r>
              <a:rPr lang="ru-RU" sz="2000" b="1" dirty="0">
                <a:solidFill>
                  <a:schemeClr val="tx1"/>
                </a:solidFill>
                <a:hlinkClick r:id="rId5"/>
              </a:rPr>
              <a:t>информатика</a:t>
            </a:r>
            <a:endParaRPr lang="ru-RU" sz="2000" dirty="0">
              <a:solidFill>
                <a:schemeClr val="tx1"/>
              </a:solidFill>
            </a:endParaRP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13.03.02 </a:t>
            </a:r>
            <a:r>
              <a:rPr lang="ru-RU" sz="2000" b="1" dirty="0" smtClean="0">
                <a:solidFill>
                  <a:schemeClr val="tx1"/>
                </a:solidFill>
                <a:hlinkClick r:id="rId6"/>
              </a:rPr>
              <a:t>Электроэнергетика </a:t>
            </a:r>
            <a:r>
              <a:rPr lang="ru-RU" sz="2000" b="1" dirty="0">
                <a:solidFill>
                  <a:schemeClr val="tx1"/>
                </a:solidFill>
                <a:hlinkClick r:id="rId6"/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hlinkClick r:id="rId6"/>
              </a:rPr>
              <a:t>электротехника</a:t>
            </a:r>
            <a:endParaRPr lang="ru-RU" sz="2000" dirty="0">
              <a:solidFill>
                <a:schemeClr val="tx1"/>
              </a:solidFill>
            </a:endParaRPr>
          </a:p>
          <a:p>
            <a:pPr algn="just" fontAlgn="base">
              <a:tabLst>
                <a:tab pos="896938" algn="l"/>
                <a:tab pos="982663" algn="l"/>
              </a:tabLst>
            </a:pPr>
            <a:r>
              <a:rPr lang="ru-RU" sz="2000" b="1" dirty="0" smtClean="0">
                <a:solidFill>
                  <a:schemeClr val="tx1"/>
                </a:solidFill>
              </a:rPr>
              <a:t>23.03.03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hlinkClick r:id="rId7"/>
              </a:rPr>
              <a:t>Эксплуатация транспортно-технологических </a:t>
            </a:r>
            <a:r>
              <a:rPr lang="ru-RU" sz="2000" b="1" dirty="0">
                <a:solidFill>
                  <a:schemeClr val="tx1"/>
                </a:solidFill>
                <a:hlinkClick r:id="rId7"/>
              </a:rPr>
              <a:t>машин и </a:t>
            </a:r>
            <a:r>
              <a:rPr lang="ru-RU" sz="2000" b="1" dirty="0" smtClean="0">
                <a:solidFill>
                  <a:schemeClr val="tx1"/>
                </a:solidFill>
                <a:hlinkClick r:id="rId7"/>
              </a:rPr>
              <a:t>комплексов</a:t>
            </a:r>
            <a:endParaRPr lang="ru-RU" sz="2000" b="1" dirty="0" smtClean="0">
              <a:solidFill>
                <a:schemeClr val="tx1"/>
              </a:solidFill>
            </a:endParaRP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38.03.01 </a:t>
            </a:r>
            <a:r>
              <a:rPr lang="ru-RU" sz="2000" b="1" dirty="0" smtClean="0">
                <a:solidFill>
                  <a:schemeClr val="tx1"/>
                </a:solidFill>
                <a:hlinkClick r:id="rId8"/>
              </a:rPr>
              <a:t>Экономика</a:t>
            </a:r>
            <a:endParaRPr lang="ru-RU" sz="2000" dirty="0">
              <a:solidFill>
                <a:schemeClr val="tx1"/>
              </a:solidFill>
            </a:endParaRPr>
          </a:p>
          <a:p>
            <a:pPr algn="just" fontAlgn="base"/>
            <a:endParaRPr lang="ru-RU" sz="2000" b="1" dirty="0" smtClean="0">
              <a:solidFill>
                <a:schemeClr val="tx1"/>
              </a:solidFill>
            </a:endParaRPr>
          </a:p>
          <a:p>
            <a:pPr algn="just" fontAlgn="base"/>
            <a:endParaRPr lang="ru-RU" sz="300" b="1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+mn-ea"/>
              <a:cs typeface="Arial" pitchFamily="34" charset="0"/>
            </a:endParaRPr>
          </a:p>
          <a:p>
            <a:pPr algn="just" fontAlgn="base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+mn-ea"/>
                <a:cs typeface="Arial" pitchFamily="34" charset="0"/>
              </a:rPr>
              <a:t>МАГИСТР: </a:t>
            </a: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08.04.01 </a:t>
            </a:r>
            <a:r>
              <a:rPr lang="ru-RU" sz="2000" b="1" dirty="0" smtClean="0">
                <a:hlinkClick r:id="rId9"/>
              </a:rPr>
              <a:t>Строительство</a:t>
            </a:r>
            <a:r>
              <a:rPr lang="ru-RU" sz="2000" b="1" dirty="0" smtClean="0"/>
              <a:t>,</a:t>
            </a: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13.04.02 </a:t>
            </a:r>
            <a:r>
              <a:rPr lang="ru-RU" sz="2000" b="1" dirty="0" smtClean="0">
                <a:solidFill>
                  <a:schemeClr val="tx1"/>
                </a:solidFill>
                <a:hlinkClick r:id="rId6"/>
              </a:rPr>
              <a:t> Электроэнергетика и электротехника </a:t>
            </a:r>
            <a:endParaRPr lang="ru-RU" sz="2000" b="1" dirty="0" smtClean="0"/>
          </a:p>
          <a:p>
            <a:pPr algn="just" fontAlgn="base"/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+mn-ea"/>
              <a:cs typeface="Arial" pitchFamily="34" charset="0"/>
            </a:endParaRPr>
          </a:p>
          <a:p>
            <a:pPr algn="just" fontAlgn="base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СПЕЦИАЛИСТ: </a:t>
            </a:r>
          </a:p>
          <a:p>
            <a:pPr algn="just" fontAlgn="base"/>
            <a:r>
              <a:rPr lang="ru-RU" sz="2000" b="1" dirty="0" smtClean="0">
                <a:solidFill>
                  <a:schemeClr val="tx1"/>
                </a:solidFill>
              </a:rPr>
              <a:t>08.05.01 </a:t>
            </a:r>
            <a:r>
              <a:rPr lang="ru-RU" sz="2000" b="1" dirty="0" smtClean="0">
                <a:hlinkClick r:id="rId10"/>
              </a:rPr>
              <a:t>Строительство </a:t>
            </a:r>
            <a:r>
              <a:rPr lang="ru-RU" sz="2000" b="1" dirty="0">
                <a:hlinkClick r:id="rId10"/>
              </a:rPr>
              <a:t>уникальных зданий и сооружений</a:t>
            </a:r>
            <a:endParaRPr lang="ru-RU" sz="2000" b="1" dirty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endParaRPr lang="ru-RU" b="1" dirty="0">
              <a:solidFill>
                <a:schemeClr val="tx1"/>
              </a:solidFill>
            </a:endParaRPr>
          </a:p>
          <a:p>
            <a:pPr fontAlgn="base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2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116632"/>
            <a:ext cx="4214842" cy="114300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13.03.02 </a:t>
            </a:r>
            <a:r>
              <a:rPr lang="ru-RU" sz="2400" b="1" dirty="0" smtClean="0">
                <a:latin typeface="Arial" pitchFamily="34" charset="0"/>
                <a:cs typeface="Arial" pitchFamily="34" charset="0"/>
                <a:hlinkClick r:id="rId4"/>
              </a:rPr>
              <a:t>ЭЛЕКТРОЭНЕРГЕТИКА </a:t>
            </a:r>
            <a:br>
              <a:rPr lang="ru-RU" sz="2400" b="1" dirty="0" smtClean="0">
                <a:latin typeface="Arial" pitchFamily="34" charset="0"/>
                <a:cs typeface="Arial" pitchFamily="34" charset="0"/>
                <a:hlinkClick r:id="rId4"/>
              </a:rPr>
            </a:br>
            <a:r>
              <a:rPr lang="ru-RU" sz="2400" b="1" dirty="0" smtClean="0">
                <a:latin typeface="Arial" pitchFamily="34" charset="0"/>
                <a:cs typeface="Arial" pitchFamily="34" charset="0"/>
                <a:hlinkClick r:id="rId4"/>
              </a:rPr>
              <a:t>И ЭЛЕКТРОТЕХНИКА</a:t>
            </a:r>
            <a:endParaRPr lang="ru-RU" sz="2400" b="1" dirty="0">
              <a:solidFill>
                <a:srgbClr val="0066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395536" y="1556792"/>
            <a:ext cx="2736304" cy="1346666"/>
            <a:chOff x="3203848" y="1628800"/>
            <a:chExt cx="2736304" cy="1346666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275856" y="1628800"/>
              <a:ext cx="2592288" cy="8280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b="1" dirty="0" smtClean="0"/>
                <a:t>Кафедра </a:t>
              </a:r>
              <a:r>
                <a:rPr lang="ru-RU" b="1" dirty="0" smtClean="0"/>
                <a:t>«Электроэнергетика»</a:t>
              </a:r>
              <a:endParaRPr lang="ru-RU" dirty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203848" y="2636912"/>
              <a:ext cx="27363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/>
            </a:p>
          </p:txBody>
        </p:sp>
      </p:grpSp>
      <p:pic>
        <p:nvPicPr>
          <p:cNvPr id="15362" name="Picture 2" descr="http://fr.ill.in.ua/img/forall/i/2014/1401912462.jpg"/>
          <p:cNvPicPr>
            <a:picLocks noChangeAspect="1" noChangeArrowheads="1"/>
          </p:cNvPicPr>
          <p:nvPr/>
        </p:nvPicPr>
        <p:blipFill>
          <a:blip r:embed="rId5" cstate="print"/>
          <a:srcRect r="44840"/>
          <a:stretch>
            <a:fillRect/>
          </a:stretch>
        </p:blipFill>
        <p:spPr bwMode="auto">
          <a:xfrm>
            <a:off x="467544" y="3212976"/>
            <a:ext cx="2520280" cy="3041205"/>
          </a:xfrm>
          <a:prstGeom prst="round2DiagRect">
            <a:avLst>
              <a:gd name="adj1" fmla="val 16667"/>
              <a:gd name="adj2" fmla="val 38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1547664" y="2420888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1428736"/>
            <a:ext cx="5715040" cy="46935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11 классов, профессионального, высшего образования</a:t>
            </a:r>
          </a:p>
          <a:p>
            <a:pPr algn="ctr">
              <a:defRPr/>
            </a:pPr>
            <a:endParaRPr lang="ru-RU" sz="8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100" b="1" dirty="0" smtClean="0"/>
          </a:p>
          <a:p>
            <a:pPr>
              <a:defRPr/>
            </a:pPr>
            <a:r>
              <a:rPr lang="ru-RU" sz="1400" b="1" dirty="0" smtClean="0"/>
              <a:t>Объекты профессиональной деятельности выпускника:</a:t>
            </a:r>
          </a:p>
          <a:p>
            <a:pPr marL="287338" indent="-15875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 технические средства</a:t>
            </a:r>
            <a:r>
              <a:rPr lang="en-US" sz="1400" dirty="0" smtClean="0"/>
              <a:t>;</a:t>
            </a:r>
          </a:p>
          <a:p>
            <a:pPr marL="355600" indent="-84138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 способы и методы человеческой деятельности для производства, передачи, распределения, преобразования, применения</a:t>
            </a:r>
            <a:r>
              <a:rPr lang="en-US" sz="1400" dirty="0" smtClean="0"/>
              <a:t> </a:t>
            </a:r>
            <a:r>
              <a:rPr lang="ru-RU" sz="1400" dirty="0" smtClean="0"/>
              <a:t>электрической энергии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287338" indent="-15875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 управления потоками энергии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355600" indent="-84138" algn="just">
              <a:buClr>
                <a:srgbClr val="143740"/>
              </a:buClr>
              <a:buSzPct val="105000"/>
              <a:buFont typeface="Arial" pitchFamily="34" charset="0"/>
              <a:buChar char="•"/>
              <a:tabLst>
                <a:tab pos="355600" algn="l"/>
              </a:tabLst>
              <a:defRPr/>
            </a:pPr>
            <a:r>
              <a:rPr lang="ru-RU" sz="1400" dirty="0" smtClean="0"/>
              <a:t>разработки и изготовления элементов, устройств и систем,</a:t>
            </a:r>
            <a:r>
              <a:rPr lang="en-US" sz="1400" dirty="0" smtClean="0"/>
              <a:t> </a:t>
            </a:r>
            <a:r>
              <a:rPr lang="ru-RU" sz="1400" dirty="0" smtClean="0"/>
              <a:t> реализующих эти процессы</a:t>
            </a:r>
            <a:r>
              <a:rPr lang="ru-RU" sz="1400" dirty="0" smtClean="0"/>
              <a:t>.</a:t>
            </a:r>
          </a:p>
          <a:p>
            <a:pPr algn="just">
              <a:defRPr/>
            </a:pPr>
            <a:endParaRPr lang="ru-RU" sz="800" b="1" dirty="0" smtClean="0"/>
          </a:p>
          <a:p>
            <a:pPr algn="just">
              <a:defRPr/>
            </a:pPr>
            <a:r>
              <a:rPr lang="ru-RU" sz="1400" b="1" dirty="0" smtClean="0"/>
              <a:t>Форма обучения (срок обучения): </a:t>
            </a:r>
          </a:p>
          <a:p>
            <a:pPr marL="271463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 очная (4 года),</a:t>
            </a:r>
          </a:p>
          <a:p>
            <a:pPr marL="271463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 заочная (5 лет).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endParaRPr lang="ru-RU" sz="8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Возможно получение второго высшего образования (обучение </a:t>
            </a:r>
            <a:r>
              <a:rPr lang="ru-RU" sz="1400" b="1" dirty="0" smtClean="0"/>
              <a:t>по </a:t>
            </a:r>
            <a:r>
              <a:rPr lang="ru-RU" sz="1400" b="1" dirty="0" smtClean="0"/>
              <a:t>индивидуальному плану).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endParaRPr lang="ru-RU" sz="8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Вступительные испытания</a:t>
            </a:r>
            <a:r>
              <a:rPr lang="en-US" sz="1400" b="1" dirty="0" smtClean="0"/>
              <a:t> (</a:t>
            </a:r>
            <a:r>
              <a:rPr lang="ru-RU" sz="1400" b="1" dirty="0" smtClean="0"/>
              <a:t>ЕГЭ/ВИ</a:t>
            </a:r>
            <a:r>
              <a:rPr lang="en-US" sz="1400" b="1" dirty="0" smtClean="0"/>
              <a:t>)</a:t>
            </a:r>
            <a:r>
              <a:rPr lang="ru-RU" sz="1400" b="1" dirty="0" smtClean="0"/>
              <a:t> и минимальный балл</a:t>
            </a:r>
            <a:r>
              <a:rPr lang="en-US" sz="1400" b="1" dirty="0" smtClean="0"/>
              <a:t>:</a:t>
            </a:r>
            <a:endParaRPr lang="ru-RU" sz="1400" b="1" dirty="0" smtClean="0"/>
          </a:p>
          <a:p>
            <a:pPr marL="287338" indent="68263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 Физика / информатика и ИКТ**   </a:t>
            </a:r>
            <a:r>
              <a:rPr lang="ru-RU" sz="1400" dirty="0" smtClean="0"/>
              <a:t> </a:t>
            </a:r>
            <a:r>
              <a:rPr lang="ru-RU" sz="1400" dirty="0" smtClean="0"/>
              <a:t>  	</a:t>
            </a:r>
            <a:r>
              <a:rPr lang="ru-RU" sz="1400" dirty="0" smtClean="0"/>
              <a:t>39/44</a:t>
            </a:r>
            <a:endParaRPr lang="ru-RU" sz="1400" dirty="0" smtClean="0"/>
          </a:p>
          <a:p>
            <a:pPr marL="287338" indent="68263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 Математика*		        </a:t>
            </a:r>
            <a:r>
              <a:rPr lang="ru-RU" sz="1400" dirty="0" smtClean="0"/>
              <a:t>	39</a:t>
            </a:r>
            <a:r>
              <a:rPr lang="ru-RU" sz="1400" dirty="0" smtClean="0"/>
              <a:t>	</a:t>
            </a:r>
          </a:p>
          <a:p>
            <a:pPr marL="287338" indent="68263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 Русский язык</a:t>
            </a:r>
            <a:r>
              <a:rPr lang="en-US" sz="1400" dirty="0" smtClean="0"/>
              <a:t> </a:t>
            </a:r>
            <a:r>
              <a:rPr lang="ru-RU" sz="1400" dirty="0" smtClean="0"/>
              <a:t>		        </a:t>
            </a:r>
            <a:r>
              <a:rPr lang="ru-RU" sz="1400" dirty="0" smtClean="0"/>
              <a:t>	40</a:t>
            </a:r>
            <a:r>
              <a:rPr lang="ru-RU" sz="1400" dirty="0" smtClean="0"/>
              <a:t>	</a:t>
            </a:r>
            <a:endParaRPr lang="en-US" sz="14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286116" y="6300028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Calibri" pitchFamily="34" charset="0"/>
                <a:cs typeface="Calibri" pitchFamily="34" charset="0"/>
              </a:rPr>
              <a:t>*профильная  </a:t>
            </a:r>
          </a:p>
          <a:p>
            <a:r>
              <a:rPr lang="ru-RU" sz="900" dirty="0" smtClean="0">
                <a:latin typeface="Calibri" pitchFamily="34" charset="0"/>
                <a:cs typeface="Calibri" pitchFamily="34" charset="0"/>
              </a:rPr>
              <a:t>**предметы по выбору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3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15" name="Группа 14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116632"/>
            <a:ext cx="3757610" cy="1143000"/>
          </a:xfrm>
        </p:spPr>
        <p:txBody>
          <a:bodyPr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08.03.01 </a:t>
            </a:r>
            <a:r>
              <a:rPr lang="ru-RU" sz="2400" b="1" dirty="0" smtClean="0">
                <a:latin typeface="Arial" pitchFamily="34" charset="0"/>
                <a:cs typeface="Arial" pitchFamily="34" charset="0"/>
                <a:hlinkClick r:id="rId4"/>
              </a:rPr>
              <a:t>СТРОИТЕЛЬСТВО</a:t>
            </a:r>
            <a:endParaRPr lang="ru-RU" sz="2400" b="1" dirty="0">
              <a:solidFill>
                <a:srgbClr val="0066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80" name="Группа 79"/>
          <p:cNvGrpSpPr/>
          <p:nvPr/>
        </p:nvGrpSpPr>
        <p:grpSpPr>
          <a:xfrm>
            <a:off x="285720" y="1556792"/>
            <a:ext cx="3571900" cy="1451773"/>
            <a:chOff x="3094032" y="1628800"/>
            <a:chExt cx="3571900" cy="1451773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094032" y="1628800"/>
              <a:ext cx="3571900" cy="8280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Кафедра </a:t>
              </a:r>
              <a:r>
                <a:rPr lang="ru-RU" b="1" dirty="0" smtClean="0"/>
                <a:t>«</a:t>
              </a:r>
              <a:r>
                <a:rPr lang="ru-RU" b="1" dirty="0" smtClean="0"/>
                <a:t>Строительство»</a:t>
              </a:r>
              <a:endParaRPr lang="ru-RU" b="1" dirty="0" smtClean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275856" y="2742019"/>
              <a:ext cx="3024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 smtClean="0"/>
            </a:p>
          </p:txBody>
        </p:sp>
      </p:grp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1857356" y="2420888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00496" y="1357299"/>
            <a:ext cx="4929222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11 классов, профессионального, высшего образования</a:t>
            </a:r>
          </a:p>
          <a:p>
            <a:pPr>
              <a:defRPr/>
            </a:pPr>
            <a:endParaRPr lang="ru-RU" sz="800" b="1" dirty="0" smtClean="0"/>
          </a:p>
          <a:p>
            <a:pPr>
              <a:defRPr/>
            </a:pPr>
            <a:r>
              <a:rPr lang="ru-RU" sz="1400" b="1" dirty="0" smtClean="0"/>
              <a:t>Область профессиональной деятельности выпускника включает: </a:t>
            </a:r>
          </a:p>
          <a:p>
            <a:pPr>
              <a:defRPr/>
            </a:pPr>
            <a:endParaRPr lang="ru-RU" sz="300" b="1" dirty="0" smtClean="0"/>
          </a:p>
          <a:p>
            <a:pPr marL="627063" indent="-3556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инженерные изыскания, проектирование, возведение, эксплуатацию, оценку и реконструкцию зданий и сооружений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инженерное обеспечение и оборудование</a:t>
            </a:r>
            <a:endParaRPr lang="en-US" sz="1400" dirty="0" smtClean="0"/>
          </a:p>
          <a:p>
            <a:pPr marL="274320" indent="-274320">
              <a:defRPr/>
            </a:pPr>
            <a:r>
              <a:rPr lang="ru-RU" sz="1400" dirty="0" smtClean="0"/>
              <a:t>	       </a:t>
            </a:r>
            <a:r>
              <a:rPr lang="ru-RU" sz="1400" dirty="0" smtClean="0"/>
              <a:t> </a:t>
            </a:r>
            <a:r>
              <a:rPr lang="ru-RU" sz="1400" dirty="0" smtClean="0"/>
              <a:t>строительных </a:t>
            </a:r>
            <a:r>
              <a:rPr lang="ru-RU" sz="1400" dirty="0" smtClean="0"/>
              <a:t>объектов и городских территорий.</a:t>
            </a:r>
          </a:p>
          <a:p>
            <a:pPr marL="274320" indent="-274320">
              <a:spcBef>
                <a:spcPts val="0"/>
              </a:spcBef>
              <a:buNone/>
              <a:defRPr/>
            </a:pPr>
            <a:endParaRPr lang="ru-RU" sz="800" b="1" dirty="0" smtClean="0"/>
          </a:p>
          <a:p>
            <a:pPr marL="274320" indent="-274320">
              <a:spcBef>
                <a:spcPts val="0"/>
              </a:spcBef>
              <a:buNone/>
              <a:defRPr/>
            </a:pPr>
            <a:r>
              <a:rPr lang="ru-RU" sz="1400" b="1" dirty="0" smtClean="0"/>
              <a:t>Форма обучения (срок обучения): </a:t>
            </a:r>
          </a:p>
          <a:p>
            <a:pPr marL="288000" indent="288000" algn="just">
              <a:spcBef>
                <a:spcPts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очная (4 года), </a:t>
            </a:r>
          </a:p>
          <a:p>
            <a:pPr marL="288000" indent="288000" algn="just">
              <a:spcBef>
                <a:spcPts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заочная (5 лет), 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endParaRPr lang="ru-RU" sz="8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Возможно получение второго высшего образования (обучение по индивидуальному плану).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endParaRPr lang="ru-RU" sz="8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Вступительные испытания</a:t>
            </a:r>
            <a:r>
              <a:rPr lang="en-US" sz="1400" b="1" dirty="0" smtClean="0"/>
              <a:t> (</a:t>
            </a:r>
            <a:r>
              <a:rPr lang="ru-RU" sz="1400" b="1" dirty="0" smtClean="0"/>
              <a:t>ЕГЭ / ВИ</a:t>
            </a:r>
            <a:r>
              <a:rPr lang="en-US" sz="1400" b="1" dirty="0" smtClean="0"/>
              <a:t>)</a:t>
            </a:r>
            <a:r>
              <a:rPr lang="ru-RU" sz="1400" b="1" dirty="0" smtClean="0"/>
              <a:t> и минимальный балл</a:t>
            </a:r>
            <a:r>
              <a:rPr lang="en-US" sz="1400" b="1" dirty="0" smtClean="0"/>
              <a:t>:</a:t>
            </a:r>
            <a:endParaRPr lang="ru-RU" sz="14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Физика / информатика и ИКТ**	39/44	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Математика*	              		39	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Русский язык</a:t>
            </a:r>
            <a:r>
              <a:rPr lang="en-US" sz="1400" dirty="0" smtClean="0"/>
              <a:t> </a:t>
            </a:r>
            <a:r>
              <a:rPr lang="ru-RU" sz="1400" dirty="0" smtClean="0"/>
              <a:t>              		40	</a:t>
            </a:r>
            <a:endParaRPr lang="en-US" sz="1400" dirty="0" smtClean="0"/>
          </a:p>
        </p:txBody>
      </p:sp>
      <p:pic>
        <p:nvPicPr>
          <p:cNvPr id="18434" name="Picture 2" descr="http://r-19.ru/upload/iblock/c39/_DSC7525.jpg"/>
          <p:cNvPicPr>
            <a:picLocks noChangeAspect="1" noChangeArrowheads="1"/>
          </p:cNvPicPr>
          <p:nvPr/>
        </p:nvPicPr>
        <p:blipFill>
          <a:blip r:embed="rId5" cstate="print"/>
          <a:srcRect l="43847"/>
          <a:stretch>
            <a:fillRect/>
          </a:stretch>
        </p:blipFill>
        <p:spPr bwMode="auto">
          <a:xfrm>
            <a:off x="687822" y="3212976"/>
            <a:ext cx="273205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3500264" y="27173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0496" y="6300028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Calibri" pitchFamily="34" charset="0"/>
                <a:cs typeface="Calibri" pitchFamily="34" charset="0"/>
              </a:rPr>
              <a:t>*профильная  </a:t>
            </a:r>
          </a:p>
          <a:p>
            <a:r>
              <a:rPr lang="ru-RU" sz="900" dirty="0" smtClean="0">
                <a:latin typeface="Calibri" pitchFamily="34" charset="0"/>
                <a:cs typeface="Calibri" pitchFamily="34" charset="0"/>
              </a:rPr>
              <a:t>**предметы по выбору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2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2504" y="880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116632"/>
            <a:ext cx="4429156" cy="114300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08.05.01 </a:t>
            </a:r>
            <a:r>
              <a:rPr lang="ru-RU" sz="2400" b="1" dirty="0" smtClean="0">
                <a:latin typeface="Arial" pitchFamily="34" charset="0"/>
                <a:cs typeface="Arial" pitchFamily="34" charset="0"/>
                <a:hlinkClick r:id="rId4"/>
              </a:rPr>
              <a:t>СТРОИТЕЛЬСТВО УНИКАЛЬНЫХ ЗДАНИЙ </a:t>
            </a:r>
            <a:br>
              <a:rPr lang="ru-RU" sz="2400" b="1" dirty="0" smtClean="0">
                <a:latin typeface="Arial" pitchFamily="34" charset="0"/>
                <a:cs typeface="Arial" pitchFamily="34" charset="0"/>
                <a:hlinkClick r:id="rId4"/>
              </a:rPr>
            </a:br>
            <a:r>
              <a:rPr lang="ru-RU" sz="2400" b="1" dirty="0" smtClean="0">
                <a:latin typeface="Arial" pitchFamily="34" charset="0"/>
                <a:cs typeface="Arial" pitchFamily="34" charset="0"/>
                <a:hlinkClick r:id="rId4"/>
              </a:rPr>
              <a:t>И СООРУЖЕНИЙ</a:t>
            </a:r>
            <a:endParaRPr lang="ru-RU" sz="2400" b="1" dirty="0">
              <a:solidFill>
                <a:srgbClr val="0066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467544" y="1556792"/>
            <a:ext cx="3532952" cy="1274658"/>
            <a:chOff x="3275856" y="1628800"/>
            <a:chExt cx="3024336" cy="1274658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275856" y="1628800"/>
              <a:ext cx="2916000" cy="8280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Кафедра </a:t>
              </a:r>
              <a:r>
                <a:rPr lang="ru-RU" b="1" dirty="0" smtClean="0"/>
                <a:t>«Строительство»</a:t>
              </a:r>
              <a:endParaRPr lang="ru-RU" b="1" dirty="0" smtClean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275856" y="2564904"/>
              <a:ext cx="3024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 smtClean="0"/>
            </a:p>
          </p:txBody>
        </p:sp>
      </p:grp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1763688" y="2420888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000496" y="1422521"/>
            <a:ext cx="500066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11 классов, профессионального, высшего </a:t>
            </a: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</a:rPr>
              <a:t>образования</a:t>
            </a:r>
          </a:p>
          <a:p>
            <a:pPr algn="ctr">
              <a:defRPr/>
            </a:pPr>
            <a:endParaRPr lang="ru-RU" sz="8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buNone/>
            </a:pPr>
            <a:endParaRPr lang="ru-RU" sz="100" b="1" dirty="0" smtClean="0"/>
          </a:p>
          <a:p>
            <a:pPr algn="just">
              <a:buNone/>
            </a:pPr>
            <a:r>
              <a:rPr lang="ru-RU" sz="1400" b="1" dirty="0" smtClean="0"/>
              <a:t>Специализация</a:t>
            </a:r>
            <a:r>
              <a:rPr lang="en-US" sz="1400" b="1" dirty="0" smtClean="0"/>
              <a:t>: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строительство высотных и большепролетных зданий и сооружений.</a:t>
            </a:r>
          </a:p>
          <a:p>
            <a:pPr algn="just">
              <a:buNone/>
            </a:pPr>
            <a:endParaRPr lang="ru-RU" sz="800" b="1" dirty="0" smtClean="0">
              <a:solidFill>
                <a:srgbClr val="006666"/>
              </a:solidFill>
            </a:endParaRPr>
          </a:p>
          <a:p>
            <a:pPr algn="just">
              <a:buNone/>
            </a:pPr>
            <a:endParaRPr lang="ru-RU" sz="100" dirty="0" smtClean="0"/>
          </a:p>
          <a:p>
            <a:pPr algn="just">
              <a:buNone/>
            </a:pPr>
            <a:r>
              <a:rPr lang="ru-RU" sz="1400" b="1" dirty="0" smtClean="0"/>
              <a:t>Область профессиональной деятельности выпускника включает</a:t>
            </a:r>
            <a:r>
              <a:rPr lang="en-US" sz="1400" b="1" dirty="0" smtClean="0"/>
              <a:t>:</a:t>
            </a:r>
            <a:endParaRPr lang="ru-RU" sz="1400" b="1" dirty="0" smtClean="0"/>
          </a:p>
          <a:p>
            <a:pPr algn="just">
              <a:buNone/>
            </a:pPr>
            <a:endParaRPr lang="ru-RU" sz="1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инженерные изыскания, проектирование, возведение, эксплуатацию и техническое перевооружение уникальных зданий и сооружений</a:t>
            </a:r>
            <a:r>
              <a:rPr lang="en-US" sz="1400" dirty="0" smtClean="0"/>
              <a:t>;</a:t>
            </a:r>
            <a:endParaRPr lang="ru-RU" sz="1400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проведение научных исследований в области теории уникальных зданий и сооружений.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ru-RU" sz="800" dirty="0" smtClean="0"/>
          </a:p>
          <a:p>
            <a:pPr>
              <a:buNone/>
            </a:pPr>
            <a:endParaRPr lang="ru-RU" sz="100" b="1" dirty="0" smtClean="0"/>
          </a:p>
          <a:p>
            <a:pPr algn="just">
              <a:buNone/>
            </a:pPr>
            <a:r>
              <a:rPr lang="ru-RU" sz="1400" b="1" dirty="0" smtClean="0"/>
              <a:t>Форма обучения (срок обучения)</a:t>
            </a:r>
            <a:r>
              <a:rPr lang="en-US" sz="1400" b="1" dirty="0" smtClean="0"/>
              <a:t>:</a:t>
            </a:r>
            <a:r>
              <a:rPr lang="en-US" sz="1400" dirty="0" smtClean="0"/>
              <a:t> </a:t>
            </a:r>
            <a:endParaRPr lang="ru-RU" sz="1400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очная (6 лет).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ru-RU" sz="800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Возможно получение второго высшего образования (обучение по индивидуальному плану).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endParaRPr lang="ru-RU" sz="8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Вступительные испытания</a:t>
            </a:r>
            <a:r>
              <a:rPr lang="en-US" sz="1400" b="1" dirty="0" smtClean="0"/>
              <a:t> (</a:t>
            </a:r>
            <a:r>
              <a:rPr lang="ru-RU" sz="1400" b="1" dirty="0" smtClean="0"/>
              <a:t>ЕГЭ / ВИ</a:t>
            </a:r>
            <a:r>
              <a:rPr lang="en-US" sz="1400" b="1" dirty="0" smtClean="0"/>
              <a:t>)</a:t>
            </a:r>
            <a:r>
              <a:rPr lang="ru-RU" sz="1400" b="1" dirty="0" smtClean="0"/>
              <a:t> и минимальный балл</a:t>
            </a:r>
            <a:r>
              <a:rPr lang="en-US" sz="1400" b="1" dirty="0" smtClean="0"/>
              <a:t>:</a:t>
            </a:r>
            <a:endParaRPr lang="ru-RU" sz="14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Физика / информатика и ИКТ** </a:t>
            </a:r>
            <a:r>
              <a:rPr lang="ru-RU" sz="1400" dirty="0" smtClean="0"/>
              <a:t>	39/44</a:t>
            </a:r>
            <a:endParaRPr lang="ru-RU" sz="1400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Математика*		      </a:t>
            </a:r>
            <a:r>
              <a:rPr lang="ru-RU" sz="1400" dirty="0" smtClean="0"/>
              <a:t> 	39</a:t>
            </a:r>
            <a:endParaRPr lang="ru-RU" sz="1400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Русский язык</a:t>
            </a:r>
            <a:r>
              <a:rPr lang="en-US" sz="1400" dirty="0" smtClean="0"/>
              <a:t> </a:t>
            </a:r>
            <a:r>
              <a:rPr lang="ru-RU" sz="1400" dirty="0" smtClean="0"/>
              <a:t>		      </a:t>
            </a:r>
            <a:r>
              <a:rPr lang="ru-RU" sz="1400" dirty="0" smtClean="0"/>
              <a:t> 	40</a:t>
            </a:r>
            <a:endParaRPr lang="ru-RU" sz="1600" dirty="0" smtClean="0"/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ru-RU" sz="1600" dirty="0" smtClean="0"/>
          </a:p>
        </p:txBody>
      </p:sp>
      <p:pic>
        <p:nvPicPr>
          <p:cNvPr id="1026" name="Picture 2" descr="http://ekbrealty.ru/media/uploads/img_news/%D0%B2%D1%8B%D1%81%D0%BE%D1%82%D0%BD%D0%BE%D0%B5_%D1%81%D1%82%D1%80%D0%BE%D0%B8%D1%82%D0%B5%D0%BB%D1%8C%D1%81%D1%82%D0%B2%D0%B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2924944"/>
            <a:ext cx="2790310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http://lesprominform.ru/uploads/images/lpi97/5-9-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653136"/>
            <a:ext cx="2707067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000496" y="6300028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Calibri" pitchFamily="34" charset="0"/>
                <a:cs typeface="Calibri" pitchFamily="34" charset="0"/>
              </a:rPr>
              <a:t>*профильная  </a:t>
            </a:r>
          </a:p>
          <a:p>
            <a:r>
              <a:rPr lang="ru-RU" sz="900" dirty="0" smtClean="0">
                <a:latin typeface="Calibri" pitchFamily="34" charset="0"/>
                <a:cs typeface="Calibri" pitchFamily="34" charset="0"/>
              </a:rPr>
              <a:t>**предметы по выбору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2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71414"/>
            <a:ext cx="4500594" cy="1143000"/>
          </a:xfrm>
        </p:spPr>
        <p:txBody>
          <a:bodyPr>
            <a:noAutofit/>
          </a:bodyPr>
          <a:lstStyle/>
          <a:p>
            <a:pPr fontAlgn="base"/>
            <a:r>
              <a:rPr lang="ru-RU" sz="1800" b="1" dirty="0" smtClean="0">
                <a:latin typeface="Arial" pitchFamily="34" charset="0"/>
                <a:cs typeface="Arial" pitchFamily="34" charset="0"/>
              </a:rPr>
              <a:t>23.03.03 </a:t>
            </a:r>
            <a:r>
              <a:rPr lang="ru-RU" sz="1800" b="1" dirty="0" smtClean="0">
                <a:latin typeface="Arial" pitchFamily="34" charset="0"/>
                <a:cs typeface="Arial" pitchFamily="34" charset="0"/>
                <a:hlinkClick r:id="rId4"/>
              </a:rPr>
              <a:t>ЭКСПЛУАТАЦИЯ </a:t>
            </a:r>
            <a:br>
              <a:rPr lang="ru-RU" sz="1800" b="1" dirty="0" smtClean="0">
                <a:latin typeface="Arial" pitchFamily="34" charset="0"/>
                <a:cs typeface="Arial" pitchFamily="34" charset="0"/>
                <a:hlinkClick r:id="rId4"/>
              </a:rPr>
            </a:br>
            <a:r>
              <a:rPr lang="ru-RU" sz="1800" b="1" dirty="0" smtClean="0">
                <a:latin typeface="Arial" pitchFamily="34" charset="0"/>
                <a:cs typeface="Arial" pitchFamily="34" charset="0"/>
                <a:hlinkClick r:id="rId4"/>
              </a:rPr>
              <a:t>ТРАНСПОРТНО-ТЕХНОЛОГИЧЕСКИХ МАШИН И КОМПЛЕКСОВ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467544" y="1556792"/>
            <a:ext cx="3604391" cy="1379765"/>
            <a:chOff x="3275856" y="1628800"/>
            <a:chExt cx="3085490" cy="1379765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275856" y="1628800"/>
              <a:ext cx="2916000" cy="82800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Кафедра</a:t>
              </a:r>
            </a:p>
            <a:p>
              <a:pPr algn="ctr"/>
              <a:r>
                <a:rPr lang="ru-RU" b="1" dirty="0" smtClean="0"/>
                <a:t>«Автомобильный  транспорт </a:t>
              </a:r>
              <a:endParaRPr lang="ru-RU" b="1" dirty="0" smtClean="0"/>
            </a:p>
            <a:p>
              <a:pPr algn="ctr"/>
              <a:r>
                <a:rPr lang="ru-RU" b="1" dirty="0" smtClean="0"/>
                <a:t>и </a:t>
              </a:r>
              <a:r>
                <a:rPr lang="ru-RU" b="1" dirty="0" smtClean="0"/>
                <a:t>машиностроение»</a:t>
              </a:r>
              <a:endParaRPr lang="ru-RU" b="1" dirty="0" smtClean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337010" y="2670011"/>
              <a:ext cx="3024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 smtClean="0"/>
            </a:p>
          </p:txBody>
        </p:sp>
      </p:grp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2068820" y="2489725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929058" y="1500174"/>
            <a:ext cx="50006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11 классов, профессионального, высшего образования</a:t>
            </a:r>
          </a:p>
          <a:p>
            <a:pPr algn="ctr">
              <a:defRPr/>
            </a:pPr>
            <a:endParaRPr lang="ru-RU" sz="8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ru-RU" sz="100" b="1" dirty="0" smtClean="0"/>
          </a:p>
          <a:p>
            <a:pPr algn="just">
              <a:defRPr/>
            </a:pPr>
            <a:r>
              <a:rPr lang="ru-RU" sz="1400" b="1" dirty="0" smtClean="0"/>
              <a:t>Объекты профессиональной деятельности выпускника: </a:t>
            </a:r>
            <a:r>
              <a:rPr lang="ru-RU" sz="1400" dirty="0" smtClean="0"/>
              <a:t>транспортные  и технологические машины, предприятия и организации, проводящие их эксплуатацию, хранение, заправку, техническое обслуживание, ремонт, сервис, а также материально-техническое обеспечение эксплуатационных предприятий и владельцев транспортных средств всех  форм собственности</a:t>
            </a:r>
            <a:r>
              <a:rPr lang="ru-RU" sz="1400" dirty="0" smtClean="0"/>
              <a:t>.</a:t>
            </a:r>
          </a:p>
          <a:p>
            <a:pPr algn="just">
              <a:defRPr/>
            </a:pPr>
            <a:endParaRPr lang="ru-RU" sz="800" dirty="0" smtClean="0"/>
          </a:p>
          <a:p>
            <a:pPr marL="274320" indent="-274320">
              <a:defRPr/>
            </a:pPr>
            <a:endParaRPr lang="ru-RU" sz="100" b="1" dirty="0" smtClean="0"/>
          </a:p>
          <a:p>
            <a:pPr marL="274320" indent="-274320">
              <a:defRPr/>
            </a:pPr>
            <a:r>
              <a:rPr lang="ru-RU" sz="1400" b="1" dirty="0" smtClean="0"/>
              <a:t>Форма обучения (срок обучения):</a:t>
            </a:r>
            <a:r>
              <a:rPr lang="ru-RU" sz="1400" dirty="0" smtClean="0"/>
              <a:t> 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очная (4 года),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заочная (5 лет).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ru-RU" sz="800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Возможно получение второго высшего образования (обучение по индивидуальному плану</a:t>
            </a:r>
            <a:r>
              <a:rPr lang="ru-RU" sz="1400" b="1" dirty="0" smtClean="0"/>
              <a:t>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endParaRPr lang="ru-RU" sz="8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Вступительные испытания</a:t>
            </a:r>
            <a:r>
              <a:rPr lang="en-US" sz="1400" b="1" dirty="0" smtClean="0"/>
              <a:t> (</a:t>
            </a:r>
            <a:r>
              <a:rPr lang="ru-RU" sz="1400" b="1" dirty="0" smtClean="0"/>
              <a:t>ЕГЭ / ВИ</a:t>
            </a:r>
            <a:r>
              <a:rPr lang="en-US" sz="1400" b="1" dirty="0" smtClean="0"/>
              <a:t>)</a:t>
            </a:r>
            <a:r>
              <a:rPr lang="ru-RU" sz="1400" b="1" dirty="0" smtClean="0"/>
              <a:t> и минимальный балл</a:t>
            </a:r>
            <a:r>
              <a:rPr lang="en-US" sz="1400" b="1" dirty="0" smtClean="0"/>
              <a:t>:</a:t>
            </a:r>
            <a:endParaRPr lang="ru-RU" sz="14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Физика / информатика и ИКТ**      </a:t>
            </a:r>
            <a:r>
              <a:rPr lang="ru-RU" sz="1400" dirty="0" smtClean="0"/>
              <a:t>    	39/44</a:t>
            </a:r>
            <a:endParaRPr lang="ru-RU" sz="1400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Математика*		            </a:t>
            </a:r>
            <a:r>
              <a:rPr lang="ru-RU" sz="1400" dirty="0" smtClean="0"/>
              <a:t>    	39</a:t>
            </a:r>
            <a:r>
              <a:rPr lang="ru-RU" sz="1400" dirty="0" smtClean="0"/>
              <a:t>	     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Русский язык</a:t>
            </a:r>
            <a:r>
              <a:rPr lang="en-US" sz="1400" dirty="0" smtClean="0"/>
              <a:t> </a:t>
            </a:r>
            <a:r>
              <a:rPr lang="ru-RU" sz="1400" dirty="0" smtClean="0"/>
              <a:t>		            </a:t>
            </a:r>
            <a:r>
              <a:rPr lang="ru-RU" sz="1400" dirty="0" smtClean="0"/>
              <a:t>    	40</a:t>
            </a:r>
            <a:r>
              <a:rPr lang="ru-RU" sz="1400" dirty="0" smtClean="0"/>
              <a:t>	     </a:t>
            </a:r>
          </a:p>
        </p:txBody>
      </p:sp>
      <p:pic>
        <p:nvPicPr>
          <p:cNvPr id="43010" name="Picture 2" descr="http://www.ua.all.biz/img/ua/service_catalog/middle/52440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573016"/>
            <a:ext cx="2747753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929058" y="6300028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Calibri" pitchFamily="34" charset="0"/>
                <a:cs typeface="Calibri" pitchFamily="34" charset="0"/>
              </a:rPr>
              <a:t>*профильная  </a:t>
            </a:r>
          </a:p>
          <a:p>
            <a:r>
              <a:rPr lang="ru-RU" sz="900" dirty="0" smtClean="0">
                <a:latin typeface="Calibri" pitchFamily="34" charset="0"/>
                <a:cs typeface="Calibri" pitchFamily="34" charset="0"/>
              </a:rPr>
              <a:t>**предметы по выбору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43" cy="142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2" name="Picture 10" descr="http://khti.sfu-kras.ru/bitrix/templates/khti_newface/img/logo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3546837" y="351466"/>
            <a:ext cx="1310915" cy="720080"/>
          </a:xfrm>
          <a:prstGeom prst="rect">
            <a:avLst/>
          </a:prstGeom>
          <a:noFill/>
        </p:spPr>
      </p:pic>
      <p:grpSp>
        <p:nvGrpSpPr>
          <p:cNvPr id="3" name="Группа 14"/>
          <p:cNvGrpSpPr/>
          <p:nvPr/>
        </p:nvGrpSpPr>
        <p:grpSpPr>
          <a:xfrm>
            <a:off x="72504" y="0"/>
            <a:ext cx="9071496" cy="6777192"/>
            <a:chOff x="72504" y="8800"/>
            <a:chExt cx="9071496" cy="677719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2504" y="1340768"/>
              <a:ext cx="9000000" cy="544522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 w="7620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44000" y="6741368"/>
              <a:ext cx="9000000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7504" y="8800"/>
              <a:ext cx="0" cy="676800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116632"/>
            <a:ext cx="4153062" cy="1143000"/>
          </a:xfrm>
        </p:spPr>
        <p:txBody>
          <a:bodyPr>
            <a:noAutofit/>
          </a:bodyPr>
          <a:lstStyle/>
          <a:p>
            <a:pPr fontAlgn="base">
              <a:spcAft>
                <a:spcPct val="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09.03.03 </a:t>
            </a:r>
            <a:br>
              <a:rPr lang="ru-RU" sz="2400" b="1" dirty="0" smtClean="0"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latin typeface="Arial" pitchFamily="34" charset="0"/>
                <a:cs typeface="Arial" pitchFamily="34" charset="0"/>
                <a:hlinkClick r:id="rId4"/>
              </a:rPr>
              <a:t>ПРИКЛАДНАЯ ИНФОРМАТИКА</a:t>
            </a:r>
            <a:endParaRPr lang="ru-RU" sz="2400" b="1" dirty="0">
              <a:solidFill>
                <a:srgbClr val="00666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47864" y="2564904"/>
            <a:ext cx="5400600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ru-RU" dirty="0" smtClean="0">
              <a:solidFill>
                <a:schemeClr val="tx1"/>
              </a:solidFill>
            </a:endParaRPr>
          </a:p>
          <a:p>
            <a:pPr fontAlgn="base"/>
            <a:endParaRPr lang="ru-RU" b="1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fontAlgn="base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4" name="Группа 79"/>
          <p:cNvGrpSpPr/>
          <p:nvPr/>
        </p:nvGrpSpPr>
        <p:grpSpPr>
          <a:xfrm>
            <a:off x="214281" y="1428736"/>
            <a:ext cx="3526019" cy="1856247"/>
            <a:chOff x="3275856" y="1484784"/>
            <a:chExt cx="3024336" cy="1451773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3275856" y="1484784"/>
              <a:ext cx="2916000" cy="97201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/>
                <a:t>Кафедра </a:t>
              </a:r>
            </a:p>
            <a:p>
              <a:pPr algn="ctr"/>
              <a:r>
                <a:rPr lang="ru-RU" sz="1400" b="1" dirty="0" smtClean="0"/>
                <a:t>«Прикладная информатика, математика </a:t>
              </a:r>
              <a:endParaRPr lang="ru-RU" sz="1400" b="1" dirty="0" smtClean="0"/>
            </a:p>
            <a:p>
              <a:pPr algn="ctr"/>
              <a:r>
                <a:rPr lang="ru-RU" sz="1400" b="1" dirty="0" smtClean="0"/>
                <a:t>и </a:t>
              </a:r>
              <a:r>
                <a:rPr lang="ru-RU" sz="1400" b="1" dirty="0" err="1" smtClean="0"/>
                <a:t>естественно-научные</a:t>
              </a:r>
              <a:r>
                <a:rPr lang="ru-RU" sz="1400" b="1" dirty="0" smtClean="0"/>
                <a:t> дисциплины»</a:t>
              </a:r>
              <a:endParaRPr lang="ru-RU" sz="1400" b="1" dirty="0" smtClean="0"/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275856" y="2598003"/>
              <a:ext cx="30243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 smtClean="0"/>
            </a:p>
          </p:txBody>
        </p:sp>
      </p:grpSp>
      <p:sp>
        <p:nvSpPr>
          <p:cNvPr id="15366" name="AutoShape 6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370" name="AutoShape 10" descr="http://sdelanounas.ru/i/d/3/d3d3LnNkZWxhbm91bmFzLnJ1L3VwbG9hZHMvMS8zLzEzMTEzODAxMTk0ODcuanBlZz9fX2lkPTQxMTk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1785918" y="2786058"/>
            <a:ext cx="360040" cy="153457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3671806" y="1357299"/>
            <a:ext cx="550870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i="1" dirty="0" smtClean="0">
                <a:solidFill>
                  <a:schemeClr val="accent6">
                    <a:lumMod val="50000"/>
                  </a:schemeClr>
                </a:solidFill>
              </a:rPr>
              <a:t>Прием осуществляется на базе 11 классов, профессионального, высшего образования</a:t>
            </a:r>
          </a:p>
          <a:p>
            <a:pPr algn="just">
              <a:defRPr/>
            </a:pPr>
            <a:endParaRPr lang="ru-RU" sz="800" b="1" dirty="0" smtClean="0"/>
          </a:p>
          <a:p>
            <a:pPr algn="just">
              <a:defRPr/>
            </a:pPr>
            <a:r>
              <a:rPr lang="ru-RU" sz="1400" b="1" dirty="0" smtClean="0"/>
              <a:t>Объекты профессиональной деятельности выпускника: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данные, информация, знания; 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прикладные и информационные процессы;</a:t>
            </a:r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прикладные информационные системы.</a:t>
            </a:r>
            <a:endParaRPr lang="ru-RU" sz="1400" b="1" dirty="0" smtClean="0"/>
          </a:p>
          <a:p>
            <a:pPr algn="just">
              <a:spcBef>
                <a:spcPct val="0"/>
              </a:spcBef>
            </a:pPr>
            <a:endParaRPr lang="en-US" sz="800" b="1" dirty="0" smtClean="0"/>
          </a:p>
          <a:p>
            <a:pPr algn="just">
              <a:spcBef>
                <a:spcPct val="0"/>
              </a:spcBef>
            </a:pPr>
            <a:r>
              <a:rPr lang="ru-RU" sz="1400" b="1" dirty="0" smtClean="0"/>
              <a:t>После окончания обучения выпускники могут работать:</a:t>
            </a:r>
          </a:p>
          <a:p>
            <a:pPr marL="288000" indent="288000" algn="just">
              <a:spcBef>
                <a:spcPct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программистами; </a:t>
            </a:r>
          </a:p>
          <a:p>
            <a:pPr marL="288000" indent="288000" algn="just">
              <a:spcBef>
                <a:spcPct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системными администраторами;</a:t>
            </a:r>
          </a:p>
          <a:p>
            <a:pPr marL="288000" indent="288000" algn="just">
              <a:spcBef>
                <a:spcPct val="0"/>
              </a:spcBef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операторами и др.</a:t>
            </a:r>
          </a:p>
          <a:p>
            <a:pPr algn="just">
              <a:spcBef>
                <a:spcPct val="0"/>
              </a:spcBef>
            </a:pPr>
            <a:endParaRPr lang="ru-RU" sz="800" b="1" dirty="0" smtClean="0"/>
          </a:p>
          <a:p>
            <a:pPr algn="just">
              <a:spcBef>
                <a:spcPct val="0"/>
              </a:spcBef>
            </a:pPr>
            <a:r>
              <a:rPr lang="ru-RU" sz="1400" b="1" dirty="0" smtClean="0"/>
              <a:t>Форма обучения (срок обучения)</a:t>
            </a:r>
            <a:r>
              <a:rPr lang="en-US" sz="1400" b="1" dirty="0" smtClean="0"/>
              <a:t>:</a:t>
            </a:r>
            <a:endParaRPr lang="ru-RU" sz="1400" b="1" dirty="0" smtClean="0"/>
          </a:p>
          <a:p>
            <a:pPr marL="288000" indent="288000" algn="just">
              <a:buClr>
                <a:srgbClr val="143740"/>
              </a:buClr>
              <a:buSzPct val="105000"/>
              <a:buFont typeface="Calibri" pitchFamily="34" charset="0"/>
              <a:buChar char="•"/>
              <a:defRPr/>
            </a:pPr>
            <a:r>
              <a:rPr lang="ru-RU" sz="1400" dirty="0" smtClean="0"/>
              <a:t>очная (4 года).</a:t>
            </a:r>
          </a:p>
          <a:p>
            <a:pPr algn="just">
              <a:buClr>
                <a:srgbClr val="143740"/>
              </a:buClr>
              <a:buSzPct val="105000"/>
              <a:defRPr/>
            </a:pPr>
            <a:endParaRPr lang="ru-RU" sz="8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Возможно получение второго высшего образования </a:t>
            </a:r>
            <a:endParaRPr lang="ru-RU" sz="1400" b="1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(</a:t>
            </a:r>
            <a:r>
              <a:rPr lang="ru-RU" sz="1400" b="1" dirty="0" smtClean="0"/>
              <a:t>обучение </a:t>
            </a:r>
            <a:r>
              <a:rPr lang="ru-RU" sz="1400" b="1" dirty="0" smtClean="0"/>
              <a:t>по </a:t>
            </a:r>
            <a:r>
              <a:rPr lang="ru-RU" sz="1400" b="1" dirty="0" smtClean="0"/>
              <a:t>индивидуальному плану).</a:t>
            </a:r>
          </a:p>
          <a:p>
            <a:pPr marL="288000" indent="288000" algn="just">
              <a:buClr>
                <a:srgbClr val="143740"/>
              </a:buClr>
              <a:buSzPct val="105000"/>
              <a:defRPr/>
            </a:pPr>
            <a:endParaRPr lang="ru-RU" sz="800" dirty="0" smtClean="0"/>
          </a:p>
          <a:p>
            <a:pPr algn="just">
              <a:buClr>
                <a:srgbClr val="143740"/>
              </a:buClr>
              <a:buSzPct val="105000"/>
              <a:defRPr/>
            </a:pPr>
            <a:r>
              <a:rPr lang="ru-RU" sz="1400" b="1" dirty="0" smtClean="0"/>
              <a:t>Вступительные испытания</a:t>
            </a:r>
            <a:r>
              <a:rPr lang="en-US" sz="1400" b="1" dirty="0" smtClean="0"/>
              <a:t> (</a:t>
            </a:r>
            <a:r>
              <a:rPr lang="ru-RU" sz="1400" b="1" dirty="0" smtClean="0"/>
              <a:t>ЕГЭ / ВИ</a:t>
            </a:r>
            <a:r>
              <a:rPr lang="en-US" sz="1400" b="1" dirty="0" smtClean="0"/>
              <a:t>)</a:t>
            </a:r>
            <a:r>
              <a:rPr lang="ru-RU" sz="1400" b="1" dirty="0" smtClean="0"/>
              <a:t> и минимальный балл</a:t>
            </a:r>
            <a:r>
              <a:rPr lang="en-US" sz="1400" b="1" dirty="0" smtClean="0"/>
              <a:t>:</a:t>
            </a:r>
            <a:endParaRPr lang="ru-RU" sz="1400" b="1" dirty="0" smtClean="0"/>
          </a:p>
          <a:p>
            <a:pPr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    Информатика и ИКТ / физика** </a:t>
            </a:r>
            <a:r>
              <a:rPr lang="ru-RU" sz="1400" dirty="0" smtClean="0"/>
              <a:t>/ </a:t>
            </a:r>
            <a:r>
              <a:rPr lang="ru-RU" sz="1400" dirty="0" smtClean="0"/>
              <a:t>иностранный язык**	</a:t>
            </a:r>
            <a:r>
              <a:rPr lang="ru-RU" sz="1400" dirty="0" smtClean="0"/>
              <a:t>44/39/30</a:t>
            </a:r>
            <a:endParaRPr lang="ru-RU" sz="1400" dirty="0" smtClean="0"/>
          </a:p>
          <a:p>
            <a:pPr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    Математика*			</a:t>
            </a:r>
            <a:r>
              <a:rPr lang="ru-RU" sz="1400" dirty="0" smtClean="0"/>
              <a:t>	39</a:t>
            </a:r>
            <a:endParaRPr lang="ru-RU" sz="1400" dirty="0" smtClean="0"/>
          </a:p>
          <a:p>
            <a:pPr algn="just">
              <a:buClr>
                <a:srgbClr val="143740"/>
              </a:buClr>
              <a:buSzPct val="105000"/>
              <a:buFont typeface="Arial" pitchFamily="34" charset="0"/>
              <a:buChar char="•"/>
              <a:defRPr/>
            </a:pPr>
            <a:r>
              <a:rPr lang="ru-RU" sz="1400" dirty="0" smtClean="0"/>
              <a:t>    Русский язык</a:t>
            </a:r>
            <a:r>
              <a:rPr lang="en-US" sz="1400" dirty="0" smtClean="0"/>
              <a:t> </a:t>
            </a:r>
            <a:r>
              <a:rPr lang="ru-RU" sz="1400" dirty="0" smtClean="0"/>
              <a:t>	</a:t>
            </a:r>
            <a:r>
              <a:rPr lang="en-US" sz="1400" dirty="0" smtClean="0"/>
              <a:t>	</a:t>
            </a:r>
            <a:r>
              <a:rPr lang="ru-RU" sz="1400" dirty="0" smtClean="0"/>
              <a:t>	</a:t>
            </a:r>
            <a:r>
              <a:rPr lang="ru-RU" sz="1400" dirty="0" smtClean="0"/>
              <a:t>	40</a:t>
            </a:r>
            <a:endParaRPr lang="ru-RU" sz="1400" dirty="0" smtClean="0"/>
          </a:p>
        </p:txBody>
      </p:sp>
      <p:sp>
        <p:nvSpPr>
          <p:cNvPr id="46082" name="AutoShape 2" descr="Картинки по запросу экономис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06" name="Picture 2" descr="https://pp.userapi.com/c636725/v636725969/14a7d/7PA7ZGmCiN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00438"/>
            <a:ext cx="3169112" cy="2376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734694" y="6300028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Calibri" pitchFamily="34" charset="0"/>
                <a:cs typeface="Calibri" pitchFamily="34" charset="0"/>
              </a:rPr>
              <a:t>*профильная  </a:t>
            </a:r>
          </a:p>
          <a:p>
            <a:r>
              <a:rPr lang="ru-RU" sz="900" dirty="0" smtClean="0">
                <a:latin typeface="Calibri" pitchFamily="34" charset="0"/>
                <a:cs typeface="Calibri" pitchFamily="34" charset="0"/>
              </a:rPr>
              <a:t>**предметы по выбору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1694</Words>
  <Application>Microsoft Office PowerPoint</Application>
  <PresentationFormat>Экран (4:3)</PresentationFormat>
  <Paragraphs>484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НАПРАВЛЕНИЯ  И СПЕЦИАЛЬНОСТИ  ПОДГОТОВКИ </vt:lpstr>
      <vt:lpstr>13.03.02 ЭЛЕКТРОЭНЕРГЕТИКА  И ЭЛЕКТРОТЕХНИКА</vt:lpstr>
      <vt:lpstr>08.03.01 СТРОИТЕЛЬСТВО</vt:lpstr>
      <vt:lpstr>08.05.01 СТРОИТЕЛЬСТВО УНИКАЛЬНЫХ ЗДАНИЙ  И СООРУЖЕНИЙ</vt:lpstr>
      <vt:lpstr>23.03.03 ЭКСПЛУАТАЦИЯ  ТРАНСПОРТНО-ТЕХНОЛОГИЧЕСКИХ МАШИН И КОМПЛЕКСОВ</vt:lpstr>
      <vt:lpstr>09.03.03  ПРИКЛАДНАЯ ИНФОРМАТИКА</vt:lpstr>
      <vt:lpstr>38.03.01 ЭКОНОМИКА</vt:lpstr>
      <vt:lpstr>СТИПЕНДИАЛЬНЫЕ ВОЗМОЖНОСТИ В ХТИ – ФИЛИАЛЕ СФУ</vt:lpstr>
      <vt:lpstr>Слайд 12</vt:lpstr>
      <vt:lpstr>Слайд 13</vt:lpstr>
      <vt:lpstr>ИНСТИТУТ СЕГОДНЯ</vt:lpstr>
      <vt:lpstr>УЧЕТ ИНДИВИДУАЛЬНЫХ ДОСТИЖЕНИЙ ПОСТУПАЮЩИХ</vt:lpstr>
      <vt:lpstr>ПЕРЕЧЕНЬ МЕРОПРИЯТИЙ,  ПРОВОДИМЫХ НА БАЗЕ ХТИ – ФИЛИАЛА СФУ,  РЕЗУЛЬТАТЫ КОТОРЫХ УЧИТЫВАЮТСЯ  ПРИ ПОСТУПЛЕНИИ  В СООТВЕТСТВИИ С ПРАВИЛАМИ ПРИЕМА  НА 2021/2022 УЧ. Г. ПОДПУНКТ 43 П. 5  http://about.sfu-kras.ru/docs/9127/pdf/625882</vt:lpstr>
      <vt:lpstr>ПЕРЕЧЕНЬ МЕРОПРИЯТИЙ,  ПРОВОДИМЫХ НА БАЗЕ ХТИ – ФИЛИАЛА СФУ,  РЕЗУЛЬТАТЫ КОТОРЫХ УЧИТЫВАЮТСЯ  ПРИ ПОСТУПЛЕНИИ  В СООТВЕТСТВИИ С ПРАВИЛАМИ ПРИЕМА  НА 2021/2022 УЧ. Г. ПОДПУНКТ 43 П. 5  http://about.sfu-kras.ru/docs/9127/pdf/625882</vt:lpstr>
      <vt:lpstr> ВСТУПИТЕЛЬНЫЕ ИСПЫТАНИЯ  НА ПРОГРАММЫ БАКАЛАВРИАТА  И СПЕЦИАЛИТЕТА  ХТИ – ФИЛИАЛА СФУ  </vt:lpstr>
      <vt:lpstr>   </vt:lpstr>
      <vt:lpstr> СРОКИ ПРИЕМА ДОКУМЕНТОВ  В ХТИ – ФИЛИАЛ СФУ </vt:lpstr>
      <vt:lpstr>ОБЩЕЖИТИЕ</vt:lpstr>
      <vt:lpstr>ХТИ – ФИЛИАЛ СФУ на карте</vt:lpstr>
      <vt:lpstr>НАЧАЛО ПРИЕМНОЙ КАМПАНИИ С 20 ИЮНЯ 2021 Г.</vt:lpstr>
      <vt:lpstr> ПОЛЕЗНЫЕ ССЫЛКИ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кирилл</cp:lastModifiedBy>
  <cp:revision>624</cp:revision>
  <dcterms:created xsi:type="dcterms:W3CDTF">2017-04-13T18:27:30Z</dcterms:created>
  <dcterms:modified xsi:type="dcterms:W3CDTF">2020-12-15T09:00:10Z</dcterms:modified>
</cp:coreProperties>
</file>