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3" r:id="rId9"/>
    <p:sldId id="264" r:id="rId10"/>
    <p:sldId id="266" r:id="rId11"/>
    <p:sldId id="278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Эконометрика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содержит 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1584176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404664"/>
            <a:ext cx="396044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65.051.12я73</a:t>
            </a:r>
          </a:p>
          <a:p>
            <a:r>
              <a:rPr lang="ru-RU" sz="2300" dirty="0" smtClean="0"/>
              <a:t>Р 32</a:t>
            </a:r>
          </a:p>
          <a:p>
            <a:r>
              <a:rPr lang="ru-RU" sz="2300" dirty="0" smtClean="0"/>
              <a:t>Региональная </a:t>
            </a:r>
            <a:r>
              <a:rPr lang="ru-RU" sz="2300" dirty="0" smtClean="0"/>
              <a:t>статистика : учебник; допущено УМО по образованию в области статистики и антикризисного управления / ред. : Е. В. </a:t>
            </a:r>
            <a:r>
              <a:rPr lang="ru-RU" sz="2300" dirty="0" err="1" smtClean="0"/>
              <a:t>Зарова</a:t>
            </a:r>
            <a:r>
              <a:rPr lang="ru-RU" sz="2300" dirty="0" smtClean="0"/>
              <a:t>, Г. И. </a:t>
            </a:r>
            <a:r>
              <a:rPr lang="ru-RU" sz="2300" dirty="0" err="1" smtClean="0"/>
              <a:t>Чудилин</a:t>
            </a:r>
            <a:r>
              <a:rPr lang="ru-RU" sz="2300" dirty="0" smtClean="0"/>
              <a:t>. - М. : Финансы и статистика, 2006. - 624 с. : ил</a:t>
            </a:r>
          </a:p>
          <a:p>
            <a:r>
              <a:rPr lang="ru-RU" sz="2300" dirty="0" smtClean="0"/>
              <a:t>Аннотация</a:t>
            </a:r>
            <a:r>
              <a:rPr lang="ru-RU" sz="2300" dirty="0" smtClean="0"/>
              <a:t>: Рассматриваются теоретические и методические основы региональной статистики - быстро развивающегося раздела  статистической науки и практики.</a:t>
            </a:r>
          </a:p>
          <a:p>
            <a:r>
              <a:rPr lang="ru-RU" sz="2300" dirty="0" smtClean="0"/>
              <a:t>Экземпляры</a:t>
            </a:r>
            <a:r>
              <a:rPr lang="ru-RU" sz="2300" dirty="0" smtClean="0"/>
              <a:t>: всего:10 - №3(10)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244827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1728192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404664"/>
            <a:ext cx="4546848" cy="59046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65.051я73</a:t>
            </a:r>
          </a:p>
          <a:p>
            <a:r>
              <a:rPr lang="ru-RU" dirty="0" smtClean="0"/>
              <a:t>С 69</a:t>
            </a:r>
          </a:p>
          <a:p>
            <a:r>
              <a:rPr lang="ru-RU" dirty="0" smtClean="0"/>
              <a:t>Социально </a:t>
            </a:r>
            <a:r>
              <a:rPr lang="ru-RU" dirty="0" smtClean="0"/>
              <a:t>- экономическая статистика : учебник для бакалавров.; допущено УМО вузов России по образованию в области менеджмента / ред. М. Р. Ефимова. - 2-е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- М. : </a:t>
            </a:r>
            <a:r>
              <a:rPr lang="ru-RU" dirty="0" err="1" smtClean="0"/>
              <a:t>Юрайт</a:t>
            </a:r>
            <a:r>
              <a:rPr lang="ru-RU" dirty="0" smtClean="0"/>
              <a:t>, 2013. - 391 с. - (Серия: Бакалавр. Базовый курс)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Раскрыто содержание социально-экономической статистики в современных условиях, рассмотрены изменения , происходящие в методологии статистики в связи с переходом на международные стандарты, а также общие принципы формирования статистических информационных ресурсов.</a:t>
            </a:r>
          </a:p>
          <a:p>
            <a:r>
              <a:rPr lang="ru-RU" dirty="0" smtClean="0"/>
              <a:t>Экземпляры</a:t>
            </a:r>
            <a:r>
              <a:rPr lang="ru-RU" dirty="0" smtClean="0"/>
              <a:t>: всего:19 - №3(19)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244827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44824"/>
            <a:ext cx="144016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65.051я73</a:t>
            </a:r>
          </a:p>
          <a:p>
            <a:r>
              <a:rPr lang="ru-RU" sz="1800" dirty="0" smtClean="0"/>
              <a:t>С 78</a:t>
            </a:r>
          </a:p>
          <a:p>
            <a:r>
              <a:rPr lang="ru-RU" sz="1800" dirty="0" smtClean="0"/>
              <a:t>Статистика </a:t>
            </a:r>
            <a:r>
              <a:rPr lang="ru-RU" sz="1800" dirty="0" smtClean="0"/>
              <a:t>: учебник для бакалавров.; рекомендовано МО и науки РФ / ред. И. И. Елисеева. - 3-е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2013. - 558 с. - (Серия: Бакалавр. Базовый курс)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методы сбора данных, методы вариационного и корреляционного анализов, индексный метод и пр. </a:t>
            </a:r>
          </a:p>
          <a:p>
            <a:r>
              <a:rPr lang="ru-RU" sz="1800" dirty="0" smtClean="0"/>
              <a:t> Экземпляры: всего:36 - №3(36)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592288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1738536" cy="30823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32656"/>
            <a:ext cx="3970784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65.051я73</a:t>
            </a:r>
          </a:p>
          <a:p>
            <a:r>
              <a:rPr lang="ru-RU" sz="1800" dirty="0" smtClean="0"/>
              <a:t>С 78</a:t>
            </a:r>
          </a:p>
          <a:p>
            <a:r>
              <a:rPr lang="ru-RU" sz="1800" dirty="0" smtClean="0"/>
              <a:t>Статистика </a:t>
            </a:r>
            <a:r>
              <a:rPr lang="ru-RU" sz="1800" dirty="0" smtClean="0"/>
              <a:t>: учебник для бакалавров.; допущено УМО по образованию в области статистики / ред. Л. И. </a:t>
            </a:r>
            <a:r>
              <a:rPr lang="ru-RU" sz="1800" dirty="0" err="1" smtClean="0"/>
              <a:t>Ниворожкина</a:t>
            </a:r>
            <a:r>
              <a:rPr lang="ru-RU" sz="1800" dirty="0" smtClean="0"/>
              <a:t>. - М. : "Дашков и К", 2010. - 416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Рассматриваются основные темы курса статистики, включенные в образовательный стандарт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Экземпляры: всего:12 - №3(12)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  <p:pic>
        <p:nvPicPr>
          <p:cNvPr id="1126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230425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420888"/>
            <a:ext cx="1872208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65.051я73</a:t>
            </a:r>
          </a:p>
          <a:p>
            <a:r>
              <a:rPr lang="ru-RU" sz="1800" dirty="0" smtClean="0"/>
              <a:t>С 78</a:t>
            </a:r>
          </a:p>
          <a:p>
            <a:r>
              <a:rPr lang="ru-RU" sz="1800" dirty="0" smtClean="0"/>
              <a:t>Статистика </a:t>
            </a:r>
            <a:r>
              <a:rPr lang="ru-RU" sz="1800" dirty="0" smtClean="0"/>
              <a:t>: учебник для бакалавров.; рекомендовано УМО по образованию в области статистики / ред. В. С. </a:t>
            </a:r>
            <a:r>
              <a:rPr lang="ru-RU" sz="1800" dirty="0" err="1" smtClean="0"/>
              <a:t>Мхитарян</a:t>
            </a:r>
            <a:r>
              <a:rPr lang="ru-RU" sz="1800" dirty="0" smtClean="0"/>
              <a:t>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2013. - 590 с. - (Серия: Бакалавр. Базовый курс)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 Представлен широкий круг вопросов статистической методологии, раскрыты основные функции статистики и ее роль в условиях рыночных отношений, основные этапы развития и решаемые задачи официальной, государственной статистики в России.</a:t>
            </a:r>
          </a:p>
          <a:p>
            <a:r>
              <a:rPr lang="ru-RU" sz="1800" dirty="0" smtClean="0"/>
              <a:t> Экземпляры: всего:36 - №3(36)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1229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66429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492896"/>
            <a:ext cx="1800200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04664"/>
            <a:ext cx="4402832" cy="590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60.6</a:t>
            </a:r>
          </a:p>
          <a:p>
            <a:r>
              <a:rPr lang="ru-RU" sz="1800" dirty="0" smtClean="0"/>
              <a:t>Т 33</a:t>
            </a:r>
          </a:p>
          <a:p>
            <a:r>
              <a:rPr lang="ru-RU" sz="1800" dirty="0" smtClean="0"/>
              <a:t>Теория </a:t>
            </a:r>
            <a:r>
              <a:rPr lang="ru-RU" sz="1800" dirty="0" smtClean="0"/>
              <a:t>статистики с элементами эконометрики : учебник для академического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 / под ред. В. В. Ковалева.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2014. - 670 с. - (Бакалавр. Академический курс)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Раскрываются методы классического экономико-статистического анализа.</a:t>
            </a:r>
          </a:p>
          <a:p>
            <a:r>
              <a:rPr lang="ru-RU" sz="1800" dirty="0" smtClean="0"/>
              <a:t>Экземпляры</a:t>
            </a:r>
            <a:r>
              <a:rPr lang="ru-RU" sz="1800" dirty="0" smtClean="0"/>
              <a:t>: всего:1 - №3(1)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1331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237626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36912"/>
            <a:ext cx="1224136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404664"/>
            <a:ext cx="4546848" cy="590469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65в631</a:t>
            </a:r>
          </a:p>
          <a:p>
            <a:r>
              <a:rPr lang="ru-RU" sz="1800" dirty="0" smtClean="0"/>
              <a:t>Т 41</a:t>
            </a:r>
          </a:p>
          <a:p>
            <a:r>
              <a:rPr lang="ru-RU" sz="1800" dirty="0" smtClean="0"/>
              <a:t>Тимофеев  В. С. </a:t>
            </a:r>
            <a:endParaRPr lang="ru-RU" sz="1800" dirty="0" smtClean="0"/>
          </a:p>
          <a:p>
            <a:r>
              <a:rPr lang="ru-RU" sz="1800" dirty="0" smtClean="0"/>
              <a:t>Эконометрика : учебник для академического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; рекомендовано УМО ВО / В. С. Тимофеев, А. В. </a:t>
            </a:r>
            <a:r>
              <a:rPr lang="ru-RU" sz="1800" dirty="0" err="1" smtClean="0"/>
              <a:t>Фаддеенков</a:t>
            </a:r>
            <a:r>
              <a:rPr lang="ru-RU" sz="1800" dirty="0" smtClean="0"/>
              <a:t>, В. Ю. Щеколдин. - 2-е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и доп.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2015. - 328 с. - (Бакалавр. Академический курс)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классические разделы </a:t>
            </a:r>
            <a:r>
              <a:rPr lang="ru-RU" sz="1800" dirty="0" smtClean="0"/>
              <a:t>эконометрики: основные понятия эконометрического анализа, корреляционный анализ, модели парной и множественной регрессии, методы анализа систем экономических уравнений, вопросы экономического анализа с использованием моделей  временных рядов.</a:t>
            </a:r>
            <a:endParaRPr lang="ru-RU" sz="1800" dirty="0" smtClean="0"/>
          </a:p>
          <a:p>
            <a:r>
              <a:rPr lang="ru-RU" sz="1800" dirty="0" smtClean="0"/>
              <a:t>Экземпляры: всего:20 -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.(5), №3(15)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1536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8803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08920"/>
            <a:ext cx="1656184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65.051</a:t>
            </a:r>
          </a:p>
          <a:p>
            <a:r>
              <a:rPr lang="ru-RU" dirty="0" smtClean="0"/>
              <a:t>Т 41</a:t>
            </a:r>
          </a:p>
          <a:p>
            <a:r>
              <a:rPr lang="ru-RU" dirty="0" smtClean="0"/>
              <a:t>Тимофеева  Т. В. </a:t>
            </a:r>
            <a:endParaRPr lang="ru-RU" dirty="0" smtClean="0"/>
          </a:p>
          <a:p>
            <a:r>
              <a:rPr lang="ru-RU" dirty="0" smtClean="0"/>
              <a:t>Финансовая статистика : учебное пособие.; допущено Министерством сельского хозяйства РФ / Т. В. Тимофеева, А. А. </a:t>
            </a:r>
            <a:r>
              <a:rPr lang="ru-RU" dirty="0" err="1" smtClean="0"/>
              <a:t>Снатенков</a:t>
            </a:r>
            <a:r>
              <a:rPr lang="ru-RU" dirty="0" smtClean="0"/>
              <a:t>, Е. Р. </a:t>
            </a:r>
            <a:r>
              <a:rPr lang="ru-RU" dirty="0" err="1" smtClean="0"/>
              <a:t>Мендыбаева</a:t>
            </a:r>
            <a:r>
              <a:rPr lang="ru-RU" dirty="0" smtClean="0"/>
              <a:t>. - М. : Финансы и статистика, 2006. - 480 с. : ил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Рассмотрены вопросы функционирования финансового рынка и его составляющих, рассмотрены проблемы статистической оценки денежного обращения, валютного рынка и рынка ценных бумаг, а также проблемы формирования и использования государственных финансов, оценки инвестиций</a:t>
            </a:r>
          </a:p>
          <a:p>
            <a:r>
              <a:rPr lang="ru-RU" dirty="0" smtClean="0"/>
              <a:t> Экземпляры: всего:3 - №3(3)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638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132856"/>
            <a:ext cx="1440160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60648"/>
            <a:ext cx="4186808" cy="6077312"/>
          </a:xfrm>
        </p:spPr>
        <p:txBody>
          <a:bodyPr>
            <a:noAutofit/>
          </a:bodyPr>
          <a:lstStyle/>
          <a:p>
            <a:r>
              <a:rPr lang="ru-RU" sz="1800" dirty="0" smtClean="0"/>
              <a:t>65.963я73</a:t>
            </a:r>
          </a:p>
          <a:p>
            <a:r>
              <a:rPr lang="ru-RU" sz="1800" dirty="0" smtClean="0"/>
              <a:t>Ш 96</a:t>
            </a:r>
          </a:p>
          <a:p>
            <a:r>
              <a:rPr lang="ru-RU" sz="1800" dirty="0" err="1" smtClean="0"/>
              <a:t>Шумак</a:t>
            </a:r>
            <a:r>
              <a:rPr lang="ru-RU" sz="1800" dirty="0" smtClean="0"/>
              <a:t>  О. А. </a:t>
            </a:r>
            <a:endParaRPr lang="ru-RU" sz="1800" dirty="0" smtClean="0"/>
          </a:p>
          <a:p>
            <a:r>
              <a:rPr lang="ru-RU" sz="1800" dirty="0" smtClean="0"/>
              <a:t>Статистика : учебное пособие.; рекомендовано МО РФ / О. А. </a:t>
            </a:r>
            <a:r>
              <a:rPr lang="ru-RU" sz="1800" dirty="0" err="1" smtClean="0"/>
              <a:t>Шумак</a:t>
            </a:r>
            <a:r>
              <a:rPr lang="ru-RU" sz="1800" dirty="0" smtClean="0"/>
              <a:t>, А. В. </a:t>
            </a:r>
            <a:r>
              <a:rPr lang="ru-RU" sz="1800" dirty="0" err="1" smtClean="0"/>
              <a:t>Гераськин</a:t>
            </a:r>
            <a:r>
              <a:rPr lang="ru-RU" sz="1800" dirty="0" smtClean="0"/>
              <a:t>. - М. : РИОР, 2012. - 311 с. - (Высшее образование: 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основные темы </a:t>
            </a:r>
            <a:r>
              <a:rPr lang="ru-RU" sz="1800" dirty="0" err="1" smtClean="0"/>
              <a:t>темы</a:t>
            </a:r>
            <a:r>
              <a:rPr lang="ru-RU" sz="1800" dirty="0" smtClean="0"/>
              <a:t> курса "Статистика": группировка данных, анализ рядов распределения, выборочные наблюдения, анализ рядов динамики, корреляционно-регрессивный анализ. Кратко изложены результаты исследований, в которых применяются статистические методы анализа.</a:t>
            </a:r>
          </a:p>
          <a:p>
            <a:r>
              <a:rPr lang="ru-RU" sz="1800" dirty="0" smtClean="0"/>
              <a:t>Экземпляры</a:t>
            </a:r>
            <a:r>
              <a:rPr lang="ru-RU" sz="1800" dirty="0" smtClean="0"/>
              <a:t>: всего:5 - №3(5)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1741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244827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564904"/>
            <a:ext cx="1368152" cy="19442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76672"/>
            <a:ext cx="4330824" cy="58326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65.051я73</a:t>
            </a:r>
          </a:p>
          <a:p>
            <a:r>
              <a:rPr lang="ru-RU" sz="1800" dirty="0" smtClean="0"/>
              <a:t>Э 40</a:t>
            </a:r>
          </a:p>
          <a:p>
            <a:r>
              <a:rPr lang="ru-RU" sz="1800" dirty="0" smtClean="0"/>
              <a:t>Экономическая </a:t>
            </a:r>
            <a:r>
              <a:rPr lang="ru-RU" sz="1800" dirty="0" smtClean="0"/>
              <a:t>статистика : учебник.; рекомендовано УМО по классическому университетскому образованию / ред. : Ю. Н. Иванов. - 3-е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М. : ИНФРА-М, 2007. - 736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Приводятся основополагающие концепции, определения, показатели и классификации экономической статистики в условиях рыночной экономики.</a:t>
            </a:r>
          </a:p>
          <a:p>
            <a:r>
              <a:rPr lang="ru-RU" sz="1800" dirty="0" smtClean="0"/>
              <a:t> Экземпляры: всего:5 - №3(5)</a:t>
            </a:r>
          </a:p>
          <a:p>
            <a:endParaRPr lang="ru-RU" sz="1900" dirty="0" smtClean="0"/>
          </a:p>
          <a:p>
            <a:r>
              <a:rPr lang="ru-RU" sz="19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8434" name="Picture 2" descr="C:\Users\bibl2\Desktop\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80831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132856"/>
            <a:ext cx="2232248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5865515"/>
          </a:xfrm>
        </p:spPr>
        <p:txBody>
          <a:bodyPr>
            <a:noAutofit/>
          </a:bodyPr>
          <a:lstStyle/>
          <a:p>
            <a:r>
              <a:rPr lang="ru-RU" sz="1800" dirty="0" smtClean="0"/>
              <a:t>65в631я73</a:t>
            </a:r>
          </a:p>
          <a:p>
            <a:r>
              <a:rPr lang="ru-RU" sz="1800" dirty="0" smtClean="0"/>
              <a:t>В 15</a:t>
            </a:r>
          </a:p>
          <a:p>
            <a:r>
              <a:rPr lang="ru-RU" sz="1800" dirty="0" smtClean="0"/>
              <a:t>Валентинов  В. А. </a:t>
            </a:r>
            <a:endParaRPr lang="ru-RU" sz="1800" dirty="0" smtClean="0"/>
          </a:p>
          <a:p>
            <a:r>
              <a:rPr lang="ru-RU" sz="1800" dirty="0" smtClean="0"/>
              <a:t>Эконометрика : учебник.; допущено МО и науки РФ / В. А. Валентинов. - 2-е изд. - М. : "Дашков и К", 2010. - 448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Рассматриваются модели прогнозирования экономических процессов при условии соблюдения и нарушения предпосылок метода наименьших квадратов. Раскрываются свойства экономических объектов и их воспроизведение с помощью математических моделей.</a:t>
            </a:r>
          </a:p>
          <a:p>
            <a:r>
              <a:rPr lang="ru-RU" sz="1800" dirty="0" smtClean="0"/>
              <a:t>Экземпляры</a:t>
            </a:r>
            <a:r>
              <a:rPr lang="ru-RU" sz="1800" dirty="0" smtClean="0"/>
              <a:t>: всего:12 - №3(12)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6" name="Picture 2" descr="C:\Users\bibl2\Desktop\в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2448272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84784"/>
            <a:ext cx="18002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608512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60.6я73</a:t>
            </a:r>
          </a:p>
          <a:p>
            <a:r>
              <a:rPr lang="ru-RU" dirty="0" smtClean="0"/>
              <a:t>Г 59</a:t>
            </a:r>
          </a:p>
          <a:p>
            <a:r>
              <a:rPr lang="ru-RU" dirty="0" smtClean="0"/>
              <a:t>Годин </a:t>
            </a:r>
            <a:r>
              <a:rPr lang="ru-RU" dirty="0" smtClean="0"/>
              <a:t>А.М. </a:t>
            </a:r>
          </a:p>
          <a:p>
            <a:r>
              <a:rPr lang="ru-RU" dirty="0" smtClean="0"/>
              <a:t>Статистические средние и другие величины и их применение в разных отраслях деятельности : учебное пособие.; допущено УМО по образованию в области статистики / А. М. Годин, В. Н. Русин, В. П. </a:t>
            </a:r>
            <a:r>
              <a:rPr lang="ru-RU" dirty="0" err="1" smtClean="0"/>
              <a:t>Соколин</a:t>
            </a:r>
            <a:r>
              <a:rPr lang="ru-RU" dirty="0" smtClean="0"/>
              <a:t>. - М. : "Дашков и К", 2007. - 252 с.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Рассмотрены вопросы теории, статистического наблюдения и выборки, а также методы анализа статистических величин и их применение в различных сферах деятельности.</a:t>
            </a:r>
          </a:p>
          <a:p>
            <a:r>
              <a:rPr lang="ru-RU" dirty="0" smtClean="0"/>
              <a:t>Экземпляры</a:t>
            </a:r>
            <a:r>
              <a:rPr lang="ru-RU" dirty="0" smtClean="0"/>
              <a:t>: всего:5 - №3(5)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252028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916832"/>
            <a:ext cx="1728192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260648"/>
            <a:ext cx="4618856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65.051я73</a:t>
            </a:r>
          </a:p>
          <a:p>
            <a:r>
              <a:rPr lang="ru-RU" sz="7200" dirty="0" smtClean="0"/>
              <a:t>Г 59</a:t>
            </a:r>
          </a:p>
          <a:p>
            <a:r>
              <a:rPr lang="ru-RU" sz="7200" dirty="0" smtClean="0"/>
              <a:t>Годин А. М. </a:t>
            </a:r>
            <a:endParaRPr lang="ru-RU" sz="7200" dirty="0" smtClean="0"/>
          </a:p>
          <a:p>
            <a:r>
              <a:rPr lang="ru-RU" sz="7200" dirty="0" smtClean="0"/>
              <a:t>Статистика : учебник.; рекомендовано МО и науки РФ / А. М. Годин. - 10-е изд., </a:t>
            </a:r>
            <a:r>
              <a:rPr lang="ru-RU" sz="7200" dirty="0" err="1" smtClean="0"/>
              <a:t>испр</a:t>
            </a:r>
            <a:r>
              <a:rPr lang="ru-RU" sz="7200" dirty="0" smtClean="0"/>
              <a:t>. и доп. - М. : "Дашков и К", 2012. - 452 с.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Рассмотрены вопросы теории статистики и коммерческой статистики, вопросы статистической методологии, привязаны к </a:t>
            </a:r>
            <a:r>
              <a:rPr lang="ru-RU" sz="7200" dirty="0" err="1" smtClean="0"/>
              <a:t>торгово</a:t>
            </a:r>
            <a:r>
              <a:rPr lang="ru-RU" sz="7200" dirty="0" smtClean="0"/>
              <a:t> - коммерческой деятельности различного рода предприятий, компаний, фирм и т.д. Подробно изложены следующие аспекты статистики: методы группировок, абсолютные и относительные величины, ряды распределения, ряды динамики, выборочный метод наблюдения, индексы, измерение связи, графический метод, статистика розничного товарооборота, покупательского </a:t>
            </a:r>
            <a:r>
              <a:rPr lang="ru-RU" sz="7200" dirty="0" smtClean="0"/>
              <a:t>спроса и др. </a:t>
            </a:r>
            <a:r>
              <a:rPr lang="ru-RU" sz="7200" dirty="0" smtClean="0"/>
              <a:t> </a:t>
            </a:r>
          </a:p>
          <a:p>
            <a:r>
              <a:rPr lang="ru-RU" sz="7200" dirty="0" smtClean="0"/>
              <a:t> Экземпляры: всего:15 - №3(15)</a:t>
            </a:r>
          </a:p>
          <a:p>
            <a:r>
              <a:rPr lang="ru-RU" sz="7200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268401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1944216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65.051.11я73</a:t>
            </a:r>
          </a:p>
          <a:p>
            <a:r>
              <a:rPr lang="ru-RU" sz="7200" dirty="0" smtClean="0"/>
              <a:t> Е 51</a:t>
            </a:r>
          </a:p>
          <a:p>
            <a:r>
              <a:rPr lang="ru-RU" sz="7200" dirty="0" smtClean="0"/>
              <a:t> </a:t>
            </a:r>
            <a:r>
              <a:rPr lang="ru-RU" sz="7200" dirty="0" smtClean="0"/>
              <a:t>Елисеева </a:t>
            </a:r>
            <a:r>
              <a:rPr lang="ru-RU" sz="7200" dirty="0" smtClean="0"/>
              <a:t>И.И. </a:t>
            </a:r>
          </a:p>
          <a:p>
            <a:r>
              <a:rPr lang="ru-RU" sz="7200" dirty="0" smtClean="0"/>
              <a:t>Практикум по макроэкономической статистике : учебное пособие / И. И. Елисеева, С. А. Силаева, А. Н. </a:t>
            </a:r>
            <a:r>
              <a:rPr lang="ru-RU" sz="7200" dirty="0" err="1" smtClean="0"/>
              <a:t>Щирина</a:t>
            </a:r>
            <a:r>
              <a:rPr lang="ru-RU" sz="7200" dirty="0" smtClean="0"/>
              <a:t>. - М. : Проспект, 2008. - 288 с.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При составлении практикума его авторами использовались, как правило, фактические данные, что позволяет не только усвоить технические приемы выполнения макроэкономических расчетов, но и сделать конкретные выводы относительно фактически складывающейся ситуации в экономике России и направлениях ее изменения. Практикум состоит из трех разделов и 12 частей. Каждая часть включает методологические указания и задачи для самостоятельной работы. Практикум содержит ответы на все типы задач для самостоятельной работы, а также перечень литературы, необходимой для освоения курса.</a:t>
            </a:r>
          </a:p>
          <a:p>
            <a:r>
              <a:rPr lang="ru-RU" sz="7200" dirty="0" smtClean="0"/>
              <a:t> Экземпляры: всего:40 - №3(40)</a:t>
            </a:r>
          </a:p>
          <a:p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266429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2376264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 </a:t>
            </a:r>
            <a:r>
              <a:rPr lang="ru-RU" sz="7200" b="1" dirty="0" smtClean="0"/>
              <a:t> </a:t>
            </a:r>
            <a:r>
              <a:rPr lang="ru-RU" sz="7200" dirty="0" smtClean="0"/>
              <a:t>65.051я73</a:t>
            </a:r>
          </a:p>
          <a:p>
            <a:r>
              <a:rPr lang="ru-RU" sz="7200" dirty="0" smtClean="0"/>
              <a:t>Е 91</a:t>
            </a:r>
          </a:p>
          <a:p>
            <a:r>
              <a:rPr lang="ru-RU" sz="7200" dirty="0" smtClean="0"/>
              <a:t>Ефимова М. Р. </a:t>
            </a:r>
            <a:endParaRPr lang="ru-RU" sz="7200" dirty="0" smtClean="0"/>
          </a:p>
          <a:p>
            <a:r>
              <a:rPr lang="ru-RU" sz="7200" dirty="0" smtClean="0"/>
              <a:t>Практикум по общей теории статистики : учебное пособие для бакалавров.; рекомендовано УМО вузов России по образованию в области менеджмента / М. Р. Ефимова, Е. В. Петрова, О. И. </a:t>
            </a:r>
            <a:r>
              <a:rPr lang="ru-RU" sz="7200" dirty="0" err="1" smtClean="0"/>
              <a:t>Ганченко</a:t>
            </a:r>
            <a:r>
              <a:rPr lang="ru-RU" sz="7200" dirty="0" smtClean="0"/>
              <a:t>. - 3-е изд., </a:t>
            </a:r>
            <a:r>
              <a:rPr lang="ru-RU" sz="7200" dirty="0" err="1" smtClean="0"/>
              <a:t>испр</a:t>
            </a:r>
            <a:r>
              <a:rPr lang="ru-RU" sz="7200" dirty="0" smtClean="0"/>
              <a:t>. и доп. - М. : </a:t>
            </a:r>
            <a:r>
              <a:rPr lang="ru-RU" sz="7200" dirty="0" err="1" smtClean="0"/>
              <a:t>Юрайт</a:t>
            </a:r>
            <a:r>
              <a:rPr lang="ru-RU" sz="7200" dirty="0" smtClean="0"/>
              <a:t>, 2013. - 364 с. - (Серия: Бакалавр. Базовый курс)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Раскрыты основные принципы официальной статистики и методологии статистических исследований социально-экономических явлений и процессов. </a:t>
            </a:r>
          </a:p>
          <a:p>
            <a:r>
              <a:rPr lang="ru-RU" sz="7200" dirty="0" smtClean="0"/>
              <a:t>Экземпляры: всего:18 - №3(18)</a:t>
            </a:r>
            <a:r>
              <a:rPr lang="ru-RU" sz="7200" dirty="0" smtClean="0"/>
              <a:t>.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59228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1944216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65в631</a:t>
            </a:r>
          </a:p>
          <a:p>
            <a:r>
              <a:rPr lang="ru-RU" sz="7200" dirty="0" smtClean="0"/>
              <a:t>М 25</a:t>
            </a:r>
          </a:p>
          <a:p>
            <a:r>
              <a:rPr lang="ru-RU" sz="7200" dirty="0" err="1" smtClean="0"/>
              <a:t>Мардас</a:t>
            </a:r>
            <a:r>
              <a:rPr lang="ru-RU" sz="7200" dirty="0" smtClean="0"/>
              <a:t>  А. Н. </a:t>
            </a:r>
            <a:endParaRPr lang="ru-RU" sz="7200" dirty="0" smtClean="0"/>
          </a:p>
          <a:p>
            <a:r>
              <a:rPr lang="ru-RU" sz="7200" dirty="0" smtClean="0"/>
              <a:t>Эконометрика : учебник и практикум для академического </a:t>
            </a:r>
            <a:r>
              <a:rPr lang="ru-RU" sz="7200" dirty="0" err="1" smtClean="0"/>
              <a:t>бакалавриата</a:t>
            </a:r>
            <a:r>
              <a:rPr lang="ru-RU" sz="7200" dirty="0" smtClean="0"/>
              <a:t> / А. Н. </a:t>
            </a:r>
            <a:r>
              <a:rPr lang="ru-RU" sz="7200" dirty="0" err="1" smtClean="0"/>
              <a:t>Мардас</a:t>
            </a:r>
            <a:r>
              <a:rPr lang="ru-RU" sz="7200" dirty="0" smtClean="0"/>
              <a:t>. - 2-е изд., </a:t>
            </a:r>
            <a:r>
              <a:rPr lang="ru-RU" sz="7200" dirty="0" err="1" smtClean="0"/>
              <a:t>испр</a:t>
            </a:r>
            <a:r>
              <a:rPr lang="ru-RU" sz="7200" dirty="0" smtClean="0"/>
              <a:t>. и доп. - М. : Издательство </a:t>
            </a:r>
            <a:r>
              <a:rPr lang="ru-RU" sz="7200" dirty="0" err="1" smtClean="0"/>
              <a:t>Юрайт</a:t>
            </a:r>
            <a:r>
              <a:rPr lang="ru-RU" sz="7200" dirty="0" smtClean="0"/>
              <a:t>, 2017. - 180 с. </a:t>
            </a:r>
          </a:p>
          <a:p>
            <a:r>
              <a:rPr lang="ru-RU" sz="7200" dirty="0" smtClean="0"/>
              <a:t>Аннотация</a:t>
            </a:r>
            <a:r>
              <a:rPr lang="ru-RU" sz="7200" dirty="0" smtClean="0"/>
              <a:t>: В учебнике рассматриваются сущность и содержание эконометрического моделирования. </a:t>
            </a:r>
            <a:r>
              <a:rPr lang="ru-RU" sz="7200" dirty="0" smtClean="0"/>
              <a:t>Представлены </a:t>
            </a:r>
            <a:r>
              <a:rPr lang="ru-RU" sz="7200" dirty="0" smtClean="0"/>
              <a:t>как ставшие уже традиционными подходы к изучению экономических процессов на пространственных данных, так и прогнозирование по временным рядам. К каждой теме даны контрольные вопросы и упражнения. В учебнике главенствует прикладная направленность, вместе с тем он основан на строгом изложении теоретических положений эконометрики.</a:t>
            </a:r>
          </a:p>
          <a:p>
            <a:r>
              <a:rPr lang="ru-RU" sz="7200" dirty="0" smtClean="0"/>
              <a:t> Экземпляры: всего:20 -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№1(2), №3(18)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2376264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204864"/>
            <a:ext cx="1800200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6264696"/>
          </a:xfrm>
        </p:spPr>
        <p:txBody>
          <a:bodyPr>
            <a:noAutofit/>
          </a:bodyPr>
          <a:lstStyle/>
          <a:p>
            <a:r>
              <a:rPr lang="ru-RU" sz="1800" dirty="0" smtClean="0"/>
              <a:t>65в631я73</a:t>
            </a:r>
          </a:p>
          <a:p>
            <a:r>
              <a:rPr lang="ru-RU" sz="1800" dirty="0" smtClean="0"/>
              <a:t>М 54</a:t>
            </a:r>
          </a:p>
          <a:p>
            <a:r>
              <a:rPr lang="ru-RU" sz="1800" dirty="0" smtClean="0"/>
              <a:t>Методы </a:t>
            </a:r>
            <a:r>
              <a:rPr lang="ru-RU" sz="1800" dirty="0" smtClean="0"/>
              <a:t>математической статистики в обработке экономической информации : учебное пособие.; допущено УМО по образованию в области статистики / ред. : Т. Т. </a:t>
            </a:r>
            <a:r>
              <a:rPr lang="ru-RU" sz="1800" dirty="0" err="1" smtClean="0"/>
              <a:t>Цымбаленко</a:t>
            </a:r>
            <a:r>
              <a:rPr lang="ru-RU" sz="1800" dirty="0" smtClean="0"/>
              <a:t>. - М. : Финансы и статистика, 2007. - 200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Представлены основные положения математической статистики: понятийный аппарат; методы статистического оценивания, включая робастные; различные направления статистического анализа: дисперсионного, корреляционного, регрессионного, временных рядов и др. может служить справочным материалом.  </a:t>
            </a:r>
          </a:p>
          <a:p>
            <a:pPr>
              <a:buNone/>
            </a:pPr>
            <a:r>
              <a:rPr lang="ru-RU" sz="1800" dirty="0" smtClean="0"/>
              <a:t> </a:t>
            </a:r>
            <a:r>
              <a:rPr lang="ru-RU" sz="1800" dirty="0" smtClean="0"/>
              <a:t>	 </a:t>
            </a:r>
            <a:r>
              <a:rPr lang="ru-RU" sz="1800" dirty="0" smtClean="0"/>
              <a:t>Экземпляры: всего:3 - №3(3)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717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24036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2088232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65в631я73</a:t>
            </a:r>
          </a:p>
          <a:p>
            <a:r>
              <a:rPr lang="ru-RU" sz="7200" dirty="0" smtClean="0"/>
              <a:t>Н 73</a:t>
            </a:r>
          </a:p>
          <a:p>
            <a:r>
              <a:rPr lang="ru-RU" sz="7200" dirty="0" smtClean="0"/>
              <a:t>Новиков </a:t>
            </a:r>
            <a:r>
              <a:rPr lang="ru-RU" sz="7200" dirty="0" smtClean="0"/>
              <a:t>А.И. </a:t>
            </a:r>
          </a:p>
          <a:p>
            <a:r>
              <a:rPr lang="ru-RU" sz="7200" dirty="0" smtClean="0"/>
              <a:t>Эконометрика : учебное пособие.; рекомендовано УМО по образованию в области экономики / А. И. Новиков. - 2-е изд., </a:t>
            </a:r>
            <a:r>
              <a:rPr lang="ru-RU" sz="7200" dirty="0" err="1" smtClean="0"/>
              <a:t>испр</a:t>
            </a:r>
            <a:r>
              <a:rPr lang="ru-RU" sz="7200" dirty="0" smtClean="0"/>
              <a:t>. и доп. - М. : ИНФРА-М, 2008. - 144 с. - (Высшее образование)</a:t>
            </a:r>
          </a:p>
          <a:p>
            <a:r>
              <a:rPr lang="ru-RU" sz="7200" dirty="0" smtClean="0"/>
              <a:t> Экземпляры: всего:10 - №3(10)</a:t>
            </a:r>
          </a:p>
          <a:p>
            <a:r>
              <a:rPr lang="ru-RU" sz="7200" dirty="0" smtClean="0"/>
              <a:t>Аннотация: Содержит системное изложение основ эконометрики. Рассмотрены линейная модель парной и множественной регрессии, проверка гипотез, </a:t>
            </a:r>
            <a:r>
              <a:rPr lang="ru-RU" sz="7200" dirty="0" err="1" smtClean="0"/>
              <a:t>гетероскедастичность</a:t>
            </a:r>
            <a:r>
              <a:rPr lang="ru-RU" sz="7200" dirty="0" smtClean="0"/>
              <a:t> и автокорреляция ошибок. Отдельные главы посвящены динамическим моделям и системам одновременных уравнений.</a:t>
            </a:r>
          </a:p>
          <a:p>
            <a:r>
              <a:rPr lang="ru-RU" sz="7200" dirty="0" smtClean="0"/>
              <a:t>.</a:t>
            </a:r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2448272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450</TotalTime>
  <Words>1526</Words>
  <Application>Microsoft Office PowerPoint</Application>
  <PresentationFormat>Экран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85</cp:revision>
  <dcterms:modified xsi:type="dcterms:W3CDTF">2020-02-17T04:20:28Z</dcterms:modified>
</cp:coreProperties>
</file>