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30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257" r:id="rId52"/>
    <p:sldId id="25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4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ru-RU" dirty="0" smtClean="0"/>
              <a:t>Уважаемые читатели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2565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Преподавателю и студенту на заметку:  выбираем учебники по дисциплинам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Данный обзор мы составили в помощь преподавателям для ознакомления и составления списков ( по предметам) для выдачи литературы студентам первого курса, а также он будет полезен студентам поступившим на первый курс в наш институт.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 74 библиографических описани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документов.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2000 года по 2017 год.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ХТИ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филиала СФУ, в корпусе «Б» по адресу: ул. Комарова, 15 (2 этаж), аудитория № 202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2808312" cy="21602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22.11я73</a:t>
            </a:r>
          </a:p>
          <a:p>
            <a:r>
              <a:rPr lang="ru-RU" sz="8000" dirty="0" smtClean="0"/>
              <a:t>К78</a:t>
            </a:r>
          </a:p>
          <a:p>
            <a:r>
              <a:rPr lang="ru-RU" sz="8000" dirty="0" smtClean="0"/>
              <a:t>Красс  М. С. </a:t>
            </a:r>
          </a:p>
          <a:p>
            <a:r>
              <a:rPr lang="ru-RU" sz="8000" dirty="0" smtClean="0"/>
              <a:t>Математика для экономических специальностей  : учебник.; рекомендовано МО РФ / М.С. Красс. - 4-е изд., - М. : Дело, 2003. - 704 с.</a:t>
            </a:r>
          </a:p>
          <a:p>
            <a:r>
              <a:rPr lang="ru-RU" sz="8000" dirty="0" smtClean="0"/>
              <a:t>Аннотация: Изложены основы математического анализа, линейной алгебры, дифференциальных и разностных уравнений, теории вероятностей и математической статистики, экономико-математического моделирования. Помимо решения соответствующих задач, приведены экономические приложения и модели. </a:t>
            </a:r>
          </a:p>
          <a:p>
            <a:r>
              <a:rPr lang="ru-RU" sz="8000" dirty="0" smtClean="0"/>
              <a:t>Экземпляры: всего:53 -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.(41), №4(3), №3(9)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4563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2592288" cy="3600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22.16</a:t>
            </a:r>
          </a:p>
          <a:p>
            <a:r>
              <a:rPr lang="ru-RU" sz="8000" dirty="0" smtClean="0"/>
              <a:t>К89</a:t>
            </a:r>
          </a:p>
          <a:p>
            <a:r>
              <a:rPr lang="ru-RU" sz="8000" dirty="0" smtClean="0"/>
              <a:t>Кузнецов  Л. А. </a:t>
            </a:r>
          </a:p>
          <a:p>
            <a:r>
              <a:rPr lang="ru-RU" sz="8000" dirty="0" smtClean="0"/>
              <a:t>Сборник заданий по высшей математике. Типовые расчеты : учебное пособие / Л.А. Кузнецов. - 4-е изд., стер. - СПб. : Лань, 2005, то же 2006. - 240 с. -</a:t>
            </a:r>
          </a:p>
          <a:p>
            <a:r>
              <a:rPr lang="ru-RU" sz="8000" dirty="0" smtClean="0"/>
              <a:t>Аннотация: Пособие содержит индивидуальные задания для студентов технических вузов по курсу высшей математики (по 31 варианту в каждой задаче) и предназначено для обеспечения самостоятельной работы по освоению курса. Каждое задание содержит теоретические вопросы, теоретические упражнения и расчетную часть. Книга содержит раздел, посвященный уравнениям математической физики.</a:t>
            </a:r>
          </a:p>
          <a:p>
            <a:r>
              <a:rPr lang="ru-RU" sz="8000" dirty="0" smtClean="0"/>
              <a:t>Экземпляры: всего:208 -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.(197),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№1(7), ЧЗ №2(3), №4(2)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C:\Users\bibl2\Desktop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5283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2736304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48072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22.1я73</a:t>
            </a:r>
          </a:p>
          <a:p>
            <a:r>
              <a:rPr lang="ru-RU" sz="8000" dirty="0" smtClean="0"/>
              <a:t>П 35</a:t>
            </a:r>
          </a:p>
          <a:p>
            <a:r>
              <a:rPr lang="ru-RU" sz="8000" dirty="0" smtClean="0"/>
              <a:t>Письменный  Д. Т. </a:t>
            </a:r>
          </a:p>
          <a:p>
            <a:r>
              <a:rPr lang="ru-RU" sz="8000" dirty="0" smtClean="0"/>
              <a:t>Конспект лекций по высшей математике : полный курс / Д. Т. Письменный. - 12-е изд. - М. : Айрис пресс, 2014. - 608 с. : ил. </a:t>
            </a:r>
          </a:p>
          <a:p>
            <a:r>
              <a:rPr lang="ru-RU" sz="8000" dirty="0" smtClean="0"/>
              <a:t>Аннотация: Первая часть содержит необходимый материал по 9-ти разделам курса высшей математики, линейная и векторная алгебра, аналитическая геометрия на плоскости и в пространстве, комплексные числа, и основы математического анализа (функции, пределы, производная, определенный и неопределенный интеграл, функции нескольких переменных).</a:t>
            </a:r>
          </a:p>
          <a:p>
            <a:r>
              <a:rPr lang="ru-RU" sz="8000" dirty="0" smtClean="0"/>
              <a:t>Экземпляры: всего:70 -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.(65),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sz="8000" dirty="0" smtClean="0"/>
              <a:t> Ч.1 Тридцать пять лекций, 2008г. 288с. – всего (</a:t>
            </a:r>
            <a:r>
              <a:rPr lang="ru-RU" sz="8000" dirty="0" err="1" smtClean="0"/>
              <a:t>аб</a:t>
            </a:r>
            <a:r>
              <a:rPr lang="ru-RU" sz="8000" dirty="0" smtClean="0"/>
              <a:t>) - 47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3123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2952328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22.14я73</a:t>
            </a:r>
          </a:p>
          <a:p>
            <a:r>
              <a:rPr lang="ru-RU" sz="8000" dirty="0" smtClean="0"/>
              <a:t>С 23</a:t>
            </a:r>
          </a:p>
          <a:p>
            <a:r>
              <a:rPr lang="ru-RU" sz="8000" dirty="0" smtClean="0"/>
              <a:t>Сборник задач по высшей математике. 1 курс : с контрольными работами / К. Н. </a:t>
            </a:r>
            <a:r>
              <a:rPr lang="ru-RU" sz="8000" dirty="0" err="1" smtClean="0"/>
              <a:t>Лунгу</a:t>
            </a:r>
            <a:r>
              <a:rPr lang="ru-RU" sz="8000" dirty="0" smtClean="0"/>
              <a:t>, Д. Т. Письменный, С. Н. Федин, Ю. А. Шевченко. - 9-е изд. - М. : Айрис пресс, 2013. - 576 с. : </a:t>
            </a:r>
          </a:p>
          <a:p>
            <a:r>
              <a:rPr lang="ru-RU" sz="8000" dirty="0" smtClean="0"/>
              <a:t>Аннотация: Сборник задач по высшей математике адресован студентам и преподавателям высших учебных заведений. Сборник содержит свыше трех с половиной тысяч задач по высшей математике. Ко всем разделам книги даны необходимые теоретические пояснения.</a:t>
            </a:r>
          </a:p>
          <a:p>
            <a:pPr>
              <a:buNone/>
            </a:pPr>
            <a:r>
              <a:rPr lang="ru-RU" sz="8000" dirty="0" smtClean="0"/>
              <a:t>	Экземпляры: всего:50 -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.(45),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№2(2);</a:t>
            </a:r>
          </a:p>
          <a:p>
            <a:r>
              <a:rPr lang="ru-RU" sz="8000" dirty="0" smtClean="0"/>
              <a:t>2006. - 576 с.  всего:174 -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.(170), ЧЗ №2(2),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№1(2), №4(2)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724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2952328" cy="26642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22я2</a:t>
            </a:r>
          </a:p>
          <a:p>
            <a:r>
              <a:rPr lang="ru-RU" sz="8000" dirty="0" smtClean="0"/>
              <a:t>С 74</a:t>
            </a:r>
          </a:p>
          <a:p>
            <a:r>
              <a:rPr lang="ru-RU" sz="8000" dirty="0" smtClean="0"/>
              <a:t>Справочник для студентов технических вузов : высшая математика: физика: теоретическая механика: сопротивление материалов / А. Д. Полянин, В. Д. Полянин, В. А. Попов., 2007. - 735 с. : ил</a:t>
            </a:r>
          </a:p>
          <a:p>
            <a:r>
              <a:rPr lang="ru-RU" sz="8000" dirty="0" smtClean="0"/>
              <a:t>Аннотация: Краткий многопрофильный справочник содержит основные понятия, законы, формулы, теоремы и методы высшей математики, физики, теоретической механики и сопротивления материалов. Предельно сжатое и ясное изложение  позволяет читателю быстро найти необходимую информацию. Во всех разделах разобраны примеры и методы решения задач.</a:t>
            </a:r>
          </a:p>
          <a:p>
            <a:r>
              <a:rPr lang="ru-RU" sz="8000" dirty="0" smtClean="0"/>
              <a:t>Экземпляры: всего:5 -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№1(1)</a:t>
            </a:r>
          </a:p>
          <a:p>
            <a:endParaRPr lang="ru-RU" sz="8000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229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8164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2304256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</a:t>
            </a:r>
          </a:p>
          <a:p>
            <a:r>
              <a:rPr lang="ru-RU" sz="8000" dirty="0" smtClean="0"/>
              <a:t>Ш63</a:t>
            </a:r>
          </a:p>
          <a:p>
            <a:r>
              <a:rPr lang="ru-RU" sz="8000" dirty="0" err="1" smtClean="0"/>
              <a:t>Шипачев</a:t>
            </a:r>
            <a:r>
              <a:rPr lang="ru-RU" sz="8000" dirty="0" smtClean="0"/>
              <a:t>  В. С. </a:t>
            </a:r>
          </a:p>
          <a:p>
            <a:r>
              <a:rPr lang="ru-RU" sz="8000" dirty="0" smtClean="0"/>
              <a:t>Высшая математика : учебник для вузов / В.С. </a:t>
            </a:r>
            <a:r>
              <a:rPr lang="ru-RU" sz="8000" dirty="0" err="1" smtClean="0"/>
              <a:t>Шипачев</a:t>
            </a:r>
            <a:r>
              <a:rPr lang="ru-RU" sz="8000" dirty="0" smtClean="0"/>
              <a:t>. - 4-е изд., стер. - М. : Высшая школа, 1998, 2000, 2002, 2005. - 479 с.</a:t>
            </a:r>
          </a:p>
          <a:p>
            <a:r>
              <a:rPr lang="ru-RU" sz="8000" b="1" dirty="0" smtClean="0"/>
              <a:t>Аннотация: </a:t>
            </a:r>
            <a:r>
              <a:rPr lang="ru-RU" sz="8000" dirty="0" smtClean="0"/>
              <a:t>Изложены элементы теории множеств и вещественных чисел, числовые последовательности и теория пределов, аналитическая геометрия на плоскости и в пространстве, основы дифференциального и интегрального исчислений функций одной и нескольких переменных, элементы высшей алгебры, теория рядов и обыкновенные дифференциальные уравнения. </a:t>
            </a:r>
          </a:p>
          <a:p>
            <a:r>
              <a:rPr lang="ru-RU" sz="8000" dirty="0" smtClean="0"/>
              <a:t>Экземпляры: всего: </a:t>
            </a:r>
            <a:r>
              <a:rPr lang="ru-RU" sz="8000" dirty="0" err="1" smtClean="0"/>
              <a:t>аб</a:t>
            </a:r>
            <a:r>
              <a:rPr lang="ru-RU" sz="8000" dirty="0" smtClean="0"/>
              <a:t>.(502),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№1(2), ЧЗ №2(10)</a:t>
            </a:r>
          </a:p>
          <a:p>
            <a:r>
              <a:rPr lang="ru-RU" sz="8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13314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74441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178696" cy="508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22.11я73</a:t>
            </a:r>
          </a:p>
          <a:p>
            <a:r>
              <a:rPr lang="ru-RU" sz="2200" dirty="0" smtClean="0"/>
              <a:t>Ш63</a:t>
            </a:r>
          </a:p>
          <a:p>
            <a:r>
              <a:rPr lang="ru-RU" sz="2200" dirty="0" err="1" smtClean="0"/>
              <a:t>Шипачев</a:t>
            </a:r>
            <a:r>
              <a:rPr lang="ru-RU" sz="2200" dirty="0" smtClean="0"/>
              <a:t>  В. С. </a:t>
            </a:r>
          </a:p>
          <a:p>
            <a:r>
              <a:rPr lang="ru-RU" sz="2200" dirty="0" smtClean="0"/>
              <a:t>Задачник по высшей математике : учебное пособие для вузов / В.С. </a:t>
            </a:r>
            <a:r>
              <a:rPr lang="ru-RU" sz="2200" dirty="0" err="1" smtClean="0"/>
              <a:t>Шипачев</a:t>
            </a:r>
            <a:r>
              <a:rPr lang="ru-RU" sz="2200" dirty="0" smtClean="0"/>
              <a:t>. - 3-е изд., стер. - М. : Высшая школа, 2003. - 304 с. : ил</a:t>
            </a:r>
          </a:p>
          <a:p>
            <a:r>
              <a:rPr lang="ru-RU" sz="2200" dirty="0" smtClean="0"/>
              <a:t>Аннотация: Содержит задачи и примеры по разделам: теория пределов, аналитическая геометрия на плоскости и в пространстве, дифференциальное и интегральное исчисление функций одной и нескольких переменных, высшая алгебра, ряды  и дифференциальные уравнения.</a:t>
            </a:r>
          </a:p>
          <a:p>
            <a:r>
              <a:rPr lang="ru-RU" sz="2200" dirty="0" smtClean="0"/>
              <a:t> Экземпляры: всего:148 -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.(143),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№2(3),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14338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74441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1440160"/>
          </a:xfrm>
        </p:spPr>
        <p:txBody>
          <a:bodyPr/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643192" cy="36724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«Физика».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10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2006 года по 2015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610744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22.3я73</a:t>
            </a:r>
          </a:p>
          <a:p>
            <a:r>
              <a:rPr lang="ru-RU" sz="2000" dirty="0" smtClean="0"/>
              <a:t>В71</a:t>
            </a:r>
          </a:p>
          <a:p>
            <a:r>
              <a:rPr lang="ru-RU" sz="2000" dirty="0" err="1" smtClean="0"/>
              <a:t>Волькенштейн</a:t>
            </a:r>
            <a:r>
              <a:rPr lang="ru-RU" sz="2000" dirty="0" smtClean="0"/>
              <a:t>  В. С. </a:t>
            </a:r>
          </a:p>
          <a:p>
            <a:r>
              <a:rPr lang="ru-RU" sz="2000" dirty="0" smtClean="0"/>
              <a:t>Сборник задач по общему курсу физики : учебное пособие / В.С. </a:t>
            </a:r>
            <a:r>
              <a:rPr lang="ru-RU" sz="2000" dirty="0" err="1" smtClean="0"/>
              <a:t>Волькенштейн</a:t>
            </a:r>
            <a:r>
              <a:rPr lang="ru-RU" sz="2000" dirty="0" smtClean="0"/>
              <a:t>. - 3-е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- СПб. : Книжный мир, 2007 то же 2008. - 328 с.</a:t>
            </a:r>
          </a:p>
          <a:p>
            <a:r>
              <a:rPr lang="ru-RU" sz="2000" dirty="0" smtClean="0"/>
              <a:t>Аннотация: Значительная часть задач заменена на новые в соответствии с современными требованиями вузов с обычной программой по физике.</a:t>
            </a:r>
          </a:p>
          <a:p>
            <a:r>
              <a:rPr lang="ru-RU" sz="2000" dirty="0" smtClean="0"/>
              <a:t>Экземпляры: всего:99 -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.(99)</a:t>
            </a:r>
          </a:p>
          <a:p>
            <a:r>
              <a:rPr lang="ru-RU" sz="2000" dirty="0" smtClean="0"/>
              <a:t> 2003г. всего:194 -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.(188),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№1(2), ЧЗ №2(2), №4(2)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5362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74441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250704" cy="5112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048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22.3</a:t>
            </a:r>
          </a:p>
          <a:p>
            <a:r>
              <a:rPr lang="ru-RU" sz="2000" dirty="0" smtClean="0"/>
              <a:t>Г75</a:t>
            </a:r>
          </a:p>
          <a:p>
            <a:r>
              <a:rPr lang="ru-RU" sz="2000" dirty="0" smtClean="0"/>
              <a:t>Грабовский  Р. И. </a:t>
            </a:r>
          </a:p>
          <a:p>
            <a:r>
              <a:rPr lang="ru-RU" sz="2000" dirty="0" smtClean="0"/>
              <a:t>Курс физики / Р.И. Грабовский. - 8-е изд., стер, 9-е, стер. - СПб. : Лань, 2005, 2006. - 608 с. -</a:t>
            </a:r>
          </a:p>
          <a:p>
            <a:r>
              <a:rPr lang="ru-RU" sz="2000" dirty="0" smtClean="0"/>
              <a:t>Аннотация: Изложены теоретические основы общей физики, предусмотренные программой для высших учебных заведений.</a:t>
            </a:r>
          </a:p>
          <a:p>
            <a:r>
              <a:rPr lang="ru-RU" sz="2000" dirty="0" smtClean="0"/>
              <a:t>Экземпляры: всего:294 -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.(290),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№2(2), </a:t>
            </a:r>
            <a:r>
              <a:rPr lang="ru-RU" sz="2000" dirty="0" err="1" smtClean="0"/>
              <a:t>Чз</a:t>
            </a:r>
            <a:r>
              <a:rPr lang="ru-RU" sz="2200" dirty="0" smtClean="0"/>
              <a:t> №1(2) 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38437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ru-RU" dirty="0" smtClean="0"/>
              <a:t>Высшая 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46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«Высшая математика».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14 библиографических описаний документов.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1998 года по 2014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826768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59767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dirty="0" smtClean="0"/>
              <a:t>22.3я73</a:t>
            </a:r>
          </a:p>
          <a:p>
            <a:r>
              <a:rPr lang="ru-RU" sz="8000" dirty="0" smtClean="0"/>
              <a:t>К 93</a:t>
            </a:r>
          </a:p>
          <a:p>
            <a:r>
              <a:rPr lang="ru-RU" sz="8000" dirty="0" smtClean="0"/>
              <a:t>Курс физики. В 2-х т. : учебник для вузов.; рекомендовано МО РФ / ред. В. Н. Лозовский. - СПб. : Лань. - 2009</a:t>
            </a:r>
          </a:p>
          <a:p>
            <a:r>
              <a:rPr lang="ru-RU" sz="8000" dirty="0" smtClean="0"/>
              <a:t>Т.1 : Физические основы механики. - 6-е изд., </a:t>
            </a:r>
            <a:r>
              <a:rPr lang="ru-RU" sz="8000" dirty="0" err="1" smtClean="0"/>
              <a:t>испр</a:t>
            </a:r>
            <a:r>
              <a:rPr lang="ru-RU" sz="8000" dirty="0" smtClean="0"/>
              <a:t>. и доп. - 576 с. </a:t>
            </a:r>
          </a:p>
          <a:p>
            <a:r>
              <a:rPr lang="ru-RU" sz="8000" dirty="0" smtClean="0"/>
              <a:t>Аннотация: Учебник предназначен для студентов технических специальностей. Он состоит из двух томов. С учетом требований государственных  образовательных  стандартов для технических специальностей высших учебных заведений.</a:t>
            </a:r>
          </a:p>
          <a:p>
            <a:pPr>
              <a:buNone/>
            </a:pPr>
            <a:r>
              <a:rPr lang="ru-RU" sz="8000" dirty="0" smtClean="0"/>
              <a:t>	 Экземпляры: всего:105 -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.(99), №4(2),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0180" name="Picture 4" descr="https://img-gorod.ru/upload/iblock/698/698e6af3a2feade4797660e8cbf88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960440" cy="561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682752" cy="1723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22.3я73</a:t>
            </a:r>
            <a:endParaRPr lang="ru-RU" dirty="0" smtClean="0"/>
          </a:p>
          <a:p>
            <a:r>
              <a:rPr lang="ru-RU" b="1" dirty="0" smtClean="0"/>
              <a:t>К 93</a:t>
            </a:r>
            <a:endParaRPr lang="ru-RU" dirty="0" smtClean="0"/>
          </a:p>
          <a:p>
            <a:r>
              <a:rPr lang="ru-RU" b="1" dirty="0" smtClean="0"/>
              <a:t>Курс физики. В</a:t>
            </a:r>
            <a:r>
              <a:rPr lang="ru-RU" dirty="0" smtClean="0"/>
              <a:t> 2-х т. : учебник для вузов.; рекомендовано МО РФ / ред. В. Н. Лозовский. - СПб. : Лань. - 2009</a:t>
            </a:r>
          </a:p>
          <a:p>
            <a:r>
              <a:rPr lang="ru-RU" b="1" dirty="0" smtClean="0"/>
              <a:t>Т.2.</a:t>
            </a:r>
            <a:r>
              <a:rPr lang="ru-RU" dirty="0" smtClean="0"/>
              <a:t> : Квантовая физика. - 6-е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- 608 с.</a:t>
            </a:r>
          </a:p>
          <a:p>
            <a:r>
              <a:rPr lang="ru-RU" b="1" dirty="0" smtClean="0"/>
              <a:t>Аннотация: </a:t>
            </a:r>
            <a:r>
              <a:rPr lang="ru-RU" dirty="0" smtClean="0"/>
              <a:t>Учебник предназначен для студентов технических специальностей. он состоит из двух томов. Его содержательная основа  соответствует базовой программе по дисциплине «Физика»  для технических вузов.</a:t>
            </a:r>
          </a:p>
          <a:p>
            <a:r>
              <a:rPr lang="ru-RU" dirty="0" smtClean="0"/>
              <a:t>Экземпляры: всего:105 - </a:t>
            </a:r>
            <a:r>
              <a:rPr lang="ru-RU" dirty="0" err="1" smtClean="0"/>
              <a:t>аб</a:t>
            </a:r>
            <a:r>
              <a:rPr lang="ru-RU" dirty="0" smtClean="0"/>
              <a:t>.(99), №4(2),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№1(2)  </a:t>
            </a:r>
          </a:p>
          <a:p>
            <a:endParaRPr lang="ru-RU" dirty="0"/>
          </a:p>
        </p:txBody>
      </p:sp>
      <p:pic>
        <p:nvPicPr>
          <p:cNvPr id="49156" name="Picture 4" descr="https://lanbook.com/upload/iblock/a70/a70fde75c93d863bd430e89077a4d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322712" cy="1219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60648"/>
            <a:ext cx="4834880" cy="6048712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/>
              <a:t>22.3я73</a:t>
            </a:r>
            <a:endParaRPr lang="ru-RU" sz="2200" dirty="0" smtClean="0"/>
          </a:p>
          <a:p>
            <a:r>
              <a:rPr lang="ru-RU" sz="2200" b="1" dirty="0" smtClean="0"/>
              <a:t>Н 62</a:t>
            </a:r>
            <a:endParaRPr lang="ru-RU" sz="2200" dirty="0" smtClean="0"/>
          </a:p>
          <a:p>
            <a:r>
              <a:rPr lang="ru-RU" sz="2200" b="1" dirty="0" err="1" smtClean="0"/>
              <a:t>Никеров</a:t>
            </a:r>
            <a:r>
              <a:rPr lang="ru-RU" sz="2200" b="1" dirty="0" smtClean="0"/>
              <a:t>  В. А.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Физика для вузов: механика и молекулярная физика : учебник / В. А. </a:t>
            </a:r>
            <a:r>
              <a:rPr lang="ru-RU" sz="2200" dirty="0" err="1" smtClean="0"/>
              <a:t>Никеров</a:t>
            </a:r>
            <a:r>
              <a:rPr lang="ru-RU" sz="2200" dirty="0" smtClean="0"/>
              <a:t>. - М. : "Дашков и К", 2011. - 136 с.</a:t>
            </a:r>
          </a:p>
          <a:p>
            <a:r>
              <a:rPr lang="ru-RU" sz="2200" b="1" dirty="0" smtClean="0"/>
              <a:t>Аннотация: </a:t>
            </a:r>
            <a:r>
              <a:rPr lang="ru-RU" sz="2200" dirty="0" smtClean="0"/>
              <a:t>Акцент сделан на наиболее перспективные, бурно развивающиеся и финансируемые приложения физики, что делает учебник востребованным и современным по сути. Речь идет о приложении физики к современным технологиям, электронике, медицине и биологии.</a:t>
            </a:r>
          </a:p>
          <a:p>
            <a:r>
              <a:rPr lang="ru-RU" sz="2200" dirty="0" smtClean="0"/>
              <a:t> Экземпляры: всего:15 -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.(11), №4(1),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8129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45638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2890664" cy="8592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896544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22.3я73</a:t>
            </a:r>
          </a:p>
          <a:p>
            <a:r>
              <a:rPr lang="ru-RU" sz="8000" dirty="0" smtClean="0"/>
              <a:t>О-72</a:t>
            </a:r>
          </a:p>
          <a:p>
            <a:r>
              <a:rPr lang="ru-RU" sz="8000" dirty="0" err="1" smtClean="0"/>
              <a:t>Оселедчик</a:t>
            </a:r>
            <a:r>
              <a:rPr lang="ru-RU" sz="8000" dirty="0" smtClean="0"/>
              <a:t>  Ю. С. </a:t>
            </a:r>
          </a:p>
          <a:p>
            <a:r>
              <a:rPr lang="ru-RU" sz="8000" dirty="0" smtClean="0"/>
              <a:t>Физика. Модульный курс для технических вузов : учебное пособие для бакалавров.;  Ю. С. </a:t>
            </a:r>
            <a:r>
              <a:rPr lang="ru-RU" sz="8000" dirty="0" err="1" smtClean="0"/>
              <a:t>Оселедчик</a:t>
            </a:r>
            <a:r>
              <a:rPr lang="ru-RU" sz="8000" dirty="0" smtClean="0"/>
              <a:t>, П. И. </a:t>
            </a:r>
            <a:r>
              <a:rPr lang="ru-RU" sz="8000" dirty="0" err="1" smtClean="0"/>
              <a:t>Самойленко</a:t>
            </a:r>
            <a:r>
              <a:rPr lang="ru-RU" sz="8000" dirty="0" smtClean="0"/>
              <a:t>, Т. Н. Точилина. - М. : </a:t>
            </a:r>
            <a:r>
              <a:rPr lang="ru-RU" sz="8000" dirty="0" err="1" smtClean="0"/>
              <a:t>Юрайт</a:t>
            </a:r>
            <a:r>
              <a:rPr lang="ru-RU" sz="8000" dirty="0" smtClean="0"/>
              <a:t>, 2013. - 526 с.</a:t>
            </a:r>
          </a:p>
          <a:p>
            <a:r>
              <a:rPr lang="ru-RU" sz="8000" dirty="0" smtClean="0"/>
              <a:t>Аннотация: Для студентов и преподавателей технических вузов. Основное отличие модульного курса для технических вузов по сравнению со стандартным учебником – следование Болонской системе: курс рассчитан на 432 часа по учебному плану и разбит на 12 модулей. Предусмотрена методическая завершенность каждого модуля, который включает, кроме теоретического материала, типовые задачи, основные понятия, вынесенные для изучения, и примеры тестов.</a:t>
            </a:r>
          </a:p>
          <a:p>
            <a:r>
              <a:rPr lang="ru-RU" sz="8000" dirty="0" smtClean="0"/>
              <a:t>Экземпляры: всего:26 -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.(21),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  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7105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6004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466728" cy="643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336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22.3я73</a:t>
            </a:r>
          </a:p>
          <a:p>
            <a:r>
              <a:rPr lang="ru-RU" sz="2000" dirty="0" smtClean="0"/>
              <a:t>Т 76</a:t>
            </a:r>
          </a:p>
          <a:p>
            <a:r>
              <a:rPr lang="ru-RU" sz="2000" dirty="0" smtClean="0"/>
              <a:t>Трофимова  Т. И. </a:t>
            </a:r>
          </a:p>
          <a:p>
            <a:r>
              <a:rPr lang="ru-RU" sz="2000" dirty="0" smtClean="0"/>
              <a:t>Курс физики : учебное пособие / Т. И. Трофимова. - 21-е изд., стер. - М. 2015. - 560 с.</a:t>
            </a:r>
          </a:p>
          <a:p>
            <a:r>
              <a:rPr lang="ru-RU" sz="2000" dirty="0" smtClean="0"/>
              <a:t>Аннотация: Учебное пособие  состоит из 7 частей, в которых изложены физические основы механики, молекулярной физики и термодинамики, электричества и магнетизм, квантовой физики атомов, молекул и твердых тел, физики атомного ядра и элементарных частиц.</a:t>
            </a:r>
          </a:p>
          <a:p>
            <a:r>
              <a:rPr lang="ru-RU" sz="2000" dirty="0" smtClean="0"/>
              <a:t>Экземпляры: всего:50 -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.(46),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</a:t>
            </a:r>
          </a:p>
          <a:p>
            <a:pPr>
              <a:buNone/>
            </a:pPr>
            <a:r>
              <a:rPr lang="ru-RU" sz="2000" dirty="0" smtClean="0"/>
              <a:t>	 2003, 2004. - 541 с. всего: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.(102)</a:t>
            </a:r>
          </a:p>
          <a:p>
            <a:pPr>
              <a:buNone/>
            </a:pPr>
            <a:r>
              <a:rPr lang="ru-RU" sz="2000" dirty="0" smtClean="0"/>
              <a:t>	 1998, 1999. - 532 с. всего: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.(191), </a:t>
            </a:r>
          </a:p>
          <a:p>
            <a:endParaRPr lang="ru-RU" sz="2000" dirty="0"/>
          </a:p>
        </p:txBody>
      </p:sp>
      <p:pic>
        <p:nvPicPr>
          <p:cNvPr id="46082" name="Picture 2" descr="https://ozon-st.cdn.ngenix.net/multimedia/books_covers/100555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9604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466728" cy="10752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22.3я73</a:t>
            </a:r>
          </a:p>
          <a:p>
            <a:r>
              <a:rPr lang="ru-RU" sz="2000" dirty="0" smtClean="0"/>
              <a:t>Т 98</a:t>
            </a:r>
          </a:p>
          <a:p>
            <a:r>
              <a:rPr lang="ru-RU" sz="2000" dirty="0" smtClean="0"/>
              <a:t>Тюрин  Ю. И. </a:t>
            </a:r>
          </a:p>
          <a:p>
            <a:r>
              <a:rPr lang="ru-RU" sz="2000" dirty="0" smtClean="0"/>
              <a:t>Физика. Механика : учебник.; / Ю. И. Тюрин, И. П. Чернов, Ю. Ю. Крючков. - СПб. : Лань, 2008. - 320 с</a:t>
            </a:r>
          </a:p>
          <a:p>
            <a:r>
              <a:rPr lang="ru-RU" sz="2000" dirty="0" smtClean="0"/>
              <a:t>Аннотация: Основное внимание уделено раскрытию физического смысла основных законов и выработке у студентов практических навыков их использования при решении профессиональных задач. Учебник содержит многочисленные примеры, упражнения и задачи. </a:t>
            </a:r>
          </a:p>
          <a:p>
            <a:r>
              <a:rPr lang="ru-RU" sz="2000" dirty="0" smtClean="0"/>
              <a:t>Экземпляры: всего:15 -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.(11), №4(1),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</a:t>
            </a:r>
          </a:p>
          <a:p>
            <a:endParaRPr lang="ru-RU" dirty="0"/>
          </a:p>
        </p:txBody>
      </p:sp>
      <p:pic>
        <p:nvPicPr>
          <p:cNvPr id="45058" name="Picture 2" descr="https://dwg.ru/imgupl/ozn/3997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43375" cy="640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322712" cy="499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762872" cy="612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22.3я73</a:t>
            </a:r>
          </a:p>
          <a:p>
            <a:r>
              <a:rPr lang="ru-RU" dirty="0" smtClean="0"/>
              <a:t>Т 98</a:t>
            </a:r>
          </a:p>
          <a:p>
            <a:r>
              <a:rPr lang="ru-RU" dirty="0" smtClean="0"/>
              <a:t>Тюрин  Ю. И. </a:t>
            </a:r>
          </a:p>
          <a:p>
            <a:r>
              <a:rPr lang="ru-RU" dirty="0" smtClean="0"/>
              <a:t>Физика. Молекулярная физика. термодинамика : учебник.; / Ю. И. Тюрин, И. П. Чернов, Ю. Ю. Крючков. - СПб. : Лань, 2008. - 288 с. </a:t>
            </a:r>
          </a:p>
          <a:p>
            <a:r>
              <a:rPr lang="ru-RU" dirty="0" smtClean="0"/>
              <a:t>Аннотация: Основное внимание уделено раскрытию физического смысла основных законов и выработке у студентов навыков их использования при решении профессиональных задач. Для студентов, бакалавров, магистров технических университетов.</a:t>
            </a:r>
          </a:p>
          <a:p>
            <a:r>
              <a:rPr lang="ru-RU" dirty="0" smtClean="0"/>
              <a:t> 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.(11), №4(1), </a:t>
            </a:r>
            <a:r>
              <a:rPr lang="ru-RU" dirty="0" err="1" smtClean="0"/>
              <a:t>Чз</a:t>
            </a:r>
            <a:r>
              <a:rPr lang="ru-RU" dirty="0" smtClean="0"/>
              <a:t> №2(1), </a:t>
            </a:r>
            <a:r>
              <a:rPr lang="ru-RU" dirty="0" err="1" smtClean="0"/>
              <a:t>Чз</a:t>
            </a:r>
            <a:r>
              <a:rPr lang="ru-RU" dirty="0" smtClean="0"/>
              <a:t> №1(2)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4034" name="Picture 2" descr="https://img.chaconne.ru/img/2449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004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178696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22.31</a:t>
            </a:r>
          </a:p>
          <a:p>
            <a:r>
              <a:rPr lang="ru-RU" sz="8000" dirty="0" smtClean="0"/>
              <a:t>Ч-50</a:t>
            </a:r>
          </a:p>
          <a:p>
            <a:r>
              <a:rPr lang="ru-RU" sz="8000" dirty="0" smtClean="0"/>
              <a:t> Чертов  А. Г. </a:t>
            </a:r>
          </a:p>
          <a:p>
            <a:r>
              <a:rPr lang="ru-RU" sz="8000" dirty="0" smtClean="0"/>
              <a:t>Задачник по физике : учеб. пособие для втузов / А.Г. Чертов, А.А. Воробьев. - 8-е изд., </a:t>
            </a:r>
            <a:r>
              <a:rPr lang="ru-RU" sz="8000" dirty="0" err="1" smtClean="0"/>
              <a:t>испр</a:t>
            </a:r>
            <a:r>
              <a:rPr lang="ru-RU" sz="8000" dirty="0" smtClean="0"/>
              <a:t>. и доп. - М2008., 2007г - 640 с.</a:t>
            </a:r>
          </a:p>
          <a:p>
            <a:r>
              <a:rPr lang="ru-RU" sz="8000" dirty="0" smtClean="0"/>
              <a:t>Аннотация: Задачник составлен в соответствии с действующей программой по курсу физики для втузов. В каждый раздел включены задачи, трудность которых возрастает с увеличением порядкового номера. В 8-е издание включено несколько новых задач и примеров, существенно расширена теоретическая часть каждого раздела, а также внесены необходимые исправления.</a:t>
            </a:r>
          </a:p>
          <a:p>
            <a:r>
              <a:rPr lang="ru-RU" sz="8000" dirty="0" smtClean="0"/>
              <a:t>Экземпляры: всего:196 -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.(196), №4(1)</a:t>
            </a:r>
          </a:p>
          <a:p>
            <a:pPr>
              <a:buNone/>
            </a:pPr>
            <a:r>
              <a:rPr lang="ru-RU" sz="8000" dirty="0" smtClean="0"/>
              <a:t>	</a:t>
            </a:r>
            <a:r>
              <a:rPr lang="ru-RU" sz="7200" dirty="0" smtClean="0"/>
              <a:t>2003г.  - 7-е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</a:t>
            </a:r>
            <a:r>
              <a:rPr lang="ru-RU" sz="7200" dirty="0" err="1" smtClean="0"/>
              <a:t>доп</a:t>
            </a:r>
            <a:r>
              <a:rPr lang="ru-RU" sz="7200" dirty="0" smtClean="0"/>
              <a:t>- 640 с. всего: 98 -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.(94),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ЧЗ №2(2)</a:t>
            </a:r>
          </a:p>
          <a:p>
            <a:pPr>
              <a:buNone/>
            </a:pPr>
            <a:endParaRPr lang="ru-RU" sz="8000" dirty="0" smtClean="0"/>
          </a:p>
          <a:p>
            <a:endParaRPr lang="ru-RU" dirty="0"/>
          </a:p>
        </p:txBody>
      </p:sp>
      <p:pic>
        <p:nvPicPr>
          <p:cNvPr id="43010" name="Picture 2" descr="http://www.knigisosklada.ru/images/books/1865/big/1865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74441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«Химия».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5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1998 года по 2014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682752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24я73</a:t>
            </a:r>
          </a:p>
          <a:p>
            <a:r>
              <a:rPr lang="ru-RU" sz="8000" dirty="0" smtClean="0"/>
              <a:t>Г 32</a:t>
            </a:r>
          </a:p>
          <a:p>
            <a:r>
              <a:rPr lang="ru-RU" sz="8000" dirty="0" err="1" smtClean="0"/>
              <a:t>Гельфман</a:t>
            </a:r>
            <a:r>
              <a:rPr lang="ru-RU" sz="8000" dirty="0" smtClean="0"/>
              <a:t>  М. И. </a:t>
            </a:r>
          </a:p>
          <a:p>
            <a:r>
              <a:rPr lang="ru-RU" sz="8000" dirty="0" smtClean="0"/>
              <a:t>Химия : учебник.; рекомендовано МО РФ / М. И. </a:t>
            </a:r>
            <a:r>
              <a:rPr lang="ru-RU" sz="8000" dirty="0" err="1" smtClean="0"/>
              <a:t>Гельфман</a:t>
            </a:r>
            <a:r>
              <a:rPr lang="ru-RU" sz="8000" dirty="0" smtClean="0"/>
              <a:t>, В. П. Юстратов. - 4-е изд., стереотипное. - СПб. : Лань, 2008. - 480 с. -</a:t>
            </a:r>
          </a:p>
          <a:p>
            <a:r>
              <a:rPr lang="ru-RU" sz="8000" dirty="0" smtClean="0"/>
              <a:t>Аннотация: Изложены современные представления о строении атомов, молекул, кристаллических веществ и о природе химической связи. Рассмотрены закономерности протекания химических реакций и электрохимические процессы. Приводится обзор химических свойств неметаллов и металлов. Дано описание фазовых равновесий дисперсных систем.</a:t>
            </a:r>
          </a:p>
          <a:p>
            <a:r>
              <a:rPr lang="ru-RU" sz="8000" dirty="0" smtClean="0"/>
              <a:t> Экземпляры: всего:90 -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.(84), №4(2),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884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754760" cy="53285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22.151я73</a:t>
            </a:r>
          </a:p>
          <a:p>
            <a:r>
              <a:rPr lang="ru-RU" sz="8000" dirty="0" smtClean="0"/>
              <a:t>Б42</a:t>
            </a:r>
          </a:p>
          <a:p>
            <a:r>
              <a:rPr lang="ru-RU" sz="8000" dirty="0" smtClean="0"/>
              <a:t>Беклемишев   Д. В. </a:t>
            </a:r>
          </a:p>
          <a:p>
            <a:r>
              <a:rPr lang="ru-RU" sz="8000" dirty="0" smtClean="0"/>
              <a:t>Курс аналитической геометрии и линейной алгебры : учебник для вузов.; / Д.В. Беклемишев . - 12-е изд.,. - М. :, 2009. - 312 с.</a:t>
            </a:r>
          </a:p>
          <a:p>
            <a:r>
              <a:rPr lang="ru-RU" sz="8000" dirty="0" smtClean="0"/>
              <a:t>Аннотация: В учебнике излагается основной материал, входящий в объединенный курс аналитической геометрии и линейной алгебры: векторная алгебра, прямые и плоскости, линии и поверхности второго порядка, </a:t>
            </a:r>
            <a:r>
              <a:rPr lang="ru-RU" sz="8000" dirty="0" err="1" smtClean="0"/>
              <a:t>афинные</a:t>
            </a:r>
            <a:r>
              <a:rPr lang="ru-RU" sz="8000" dirty="0" smtClean="0"/>
              <a:t> преобразования, системы линейных уравнений, линейные пространства, евклидовы и унитарные пространства, аффинные пространства, тензорная алгебра.</a:t>
            </a:r>
          </a:p>
          <a:p>
            <a:r>
              <a:rPr lang="ru-RU" sz="8000" dirty="0" smtClean="0"/>
              <a:t> Экземпляры: всего:20 -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.(16),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№1(2), №4(2)</a:t>
            </a:r>
          </a:p>
          <a:p>
            <a:pPr>
              <a:buNone/>
            </a:pPr>
            <a:r>
              <a:rPr lang="ru-RU" sz="8000" dirty="0" smtClean="0"/>
              <a:t>	1998. - 320 с. всего:132 -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.(130), ЧЗ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884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394720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0487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24.1я73</a:t>
            </a:r>
          </a:p>
          <a:p>
            <a:r>
              <a:rPr lang="ru-RU" sz="2200" dirty="0" smtClean="0"/>
              <a:t>Г 54</a:t>
            </a:r>
          </a:p>
          <a:p>
            <a:r>
              <a:rPr lang="ru-RU" sz="2200" dirty="0" smtClean="0"/>
              <a:t>Глинка  Н. Л. </a:t>
            </a:r>
          </a:p>
          <a:p>
            <a:r>
              <a:rPr lang="ru-RU" sz="2200" dirty="0" smtClean="0"/>
              <a:t>Общая химия : учебник.; допущено МО РФ / Н. Л. Глинка. - 18-е изд., </a:t>
            </a:r>
            <a:r>
              <a:rPr lang="ru-RU" sz="2200" dirty="0" err="1" smtClean="0"/>
              <a:t>испр</a:t>
            </a:r>
            <a:r>
              <a:rPr lang="ru-RU" sz="2200" dirty="0" smtClean="0"/>
              <a:t>. и доп.-М. :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2011.-886 с.</a:t>
            </a:r>
          </a:p>
          <a:p>
            <a:r>
              <a:rPr lang="ru-RU" sz="2200" dirty="0" smtClean="0"/>
              <a:t>Аннотация: Изложены теоретические и практические основы курса общей химии. Большое внимание уделено строению атомов и молекул, закономерностям протекания химических реакций. расширен материал по биохимии и проблемам взаимодействия человека с окружающей средой.</a:t>
            </a:r>
          </a:p>
          <a:p>
            <a:r>
              <a:rPr lang="ru-RU" sz="2200" dirty="0" smtClean="0"/>
              <a:t>Экземпляры: всего:40 -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.(34),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№2(2), №4(2)</a:t>
            </a:r>
          </a:p>
          <a:p>
            <a:r>
              <a:rPr lang="ru-RU" sz="2400" dirty="0" smtClean="0"/>
              <a:t>2008. - 728 с.- всего: - </a:t>
            </a:r>
            <a:r>
              <a:rPr lang="ru-RU" sz="2400" dirty="0" err="1" smtClean="0"/>
              <a:t>аб</a:t>
            </a:r>
            <a:r>
              <a:rPr lang="ru-RU" sz="2400" dirty="0" smtClean="0"/>
              <a:t>.(49);</a:t>
            </a:r>
          </a:p>
          <a:p>
            <a:r>
              <a:rPr lang="ru-RU" sz="2400" dirty="0" smtClean="0"/>
              <a:t>2005. - 728 с.- всего: - </a:t>
            </a:r>
            <a:r>
              <a:rPr lang="ru-RU" sz="2400" dirty="0" err="1" smtClean="0"/>
              <a:t>аб</a:t>
            </a:r>
            <a:r>
              <a:rPr lang="ru-RU" sz="2400" dirty="0" smtClean="0"/>
              <a:t>.(74), </a:t>
            </a:r>
          </a:p>
          <a:p>
            <a:endParaRPr lang="ru-RU" sz="2200" dirty="0" smtClean="0"/>
          </a:p>
          <a:p>
            <a:endParaRPr lang="ru-RU" dirty="0"/>
          </a:p>
        </p:txBody>
      </p:sp>
      <p:pic>
        <p:nvPicPr>
          <p:cNvPr id="24578" name="Picture 2" descr="https://img-gorod.ru/upload/iblock/4c0/4c0f3202282e8b8f7b7c53a5b9f16a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7240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466728" cy="9312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0487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24.1я73</a:t>
            </a:r>
          </a:p>
          <a:p>
            <a:r>
              <a:rPr lang="ru-RU" sz="2200" dirty="0" smtClean="0"/>
              <a:t>К 68</a:t>
            </a:r>
          </a:p>
          <a:p>
            <a:r>
              <a:rPr lang="ru-RU" sz="2200" dirty="0" smtClean="0"/>
              <a:t>Коровин Н. В.</a:t>
            </a:r>
          </a:p>
          <a:p>
            <a:r>
              <a:rPr lang="ru-RU" sz="2200" dirty="0" smtClean="0"/>
              <a:t>Общая химия : учебник / Н. В. Коровин. - 15-е изд., </a:t>
            </a:r>
            <a:r>
              <a:rPr lang="ru-RU" sz="2200" dirty="0" err="1" smtClean="0"/>
              <a:t>перераб</a:t>
            </a:r>
            <a:r>
              <a:rPr lang="ru-RU" sz="2200" dirty="0" smtClean="0"/>
              <a:t>. - М. : Издательский центр "Академия", 2014. - 496 с. - (</a:t>
            </a:r>
            <a:r>
              <a:rPr lang="ru-RU" sz="2200" dirty="0" err="1" smtClean="0"/>
              <a:t>Бакалавриат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 Экземпляры: всего:20 -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.(16),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№2(2)</a:t>
            </a:r>
          </a:p>
          <a:p>
            <a:r>
              <a:rPr lang="ru-RU" sz="2200" dirty="0" smtClean="0"/>
              <a:t>Аннотация: Изложены современные представления о строении атомов и химические связи.</a:t>
            </a:r>
          </a:p>
          <a:p>
            <a:r>
              <a:rPr lang="ru-RU" sz="2400" dirty="0" smtClean="0"/>
              <a:t>2005. - 357 с.всего: - </a:t>
            </a:r>
            <a:r>
              <a:rPr lang="ru-RU" sz="2400" dirty="0" err="1" smtClean="0"/>
              <a:t>аб</a:t>
            </a:r>
            <a:r>
              <a:rPr lang="ru-RU" sz="2400" dirty="0" smtClean="0"/>
              <a:t>.(90), </a:t>
            </a:r>
          </a:p>
          <a:p>
            <a:endParaRPr lang="ru-RU" sz="2200" dirty="0" smtClean="0"/>
          </a:p>
          <a:p>
            <a:r>
              <a:rPr lang="ru-RU" sz="2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3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8164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610744" cy="9312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8640"/>
            <a:ext cx="4474840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24</a:t>
            </a:r>
          </a:p>
          <a:p>
            <a:r>
              <a:rPr lang="ru-RU" sz="2000" dirty="0" smtClean="0"/>
              <a:t>К68</a:t>
            </a:r>
          </a:p>
          <a:p>
            <a:r>
              <a:rPr lang="ru-RU" sz="2000" dirty="0" smtClean="0"/>
              <a:t>Коровин  Н. В. </a:t>
            </a:r>
          </a:p>
          <a:p>
            <a:r>
              <a:rPr lang="ru-RU" sz="2000" dirty="0" smtClean="0"/>
              <a:t>Лабораторные работы по химии : учеб. пособие для вузов / Н.В. Коровин. - 2-е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- М. : Высшая школа, 1998. - 256 с.</a:t>
            </a:r>
          </a:p>
          <a:p>
            <a:r>
              <a:rPr lang="ru-RU" sz="2000" dirty="0" smtClean="0"/>
              <a:t>Аннотация:</a:t>
            </a:r>
          </a:p>
          <a:p>
            <a:r>
              <a:rPr lang="ru-RU" sz="2000" dirty="0" smtClean="0"/>
              <a:t> Экземпляры: всего:123 - ЧЗ №2(4),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.(117),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</a:t>
            </a:r>
          </a:p>
          <a:p>
            <a:r>
              <a:rPr lang="ru-RU" sz="2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2530" name="Picture 2" descr="https://ozon-st.cdn.ngenix.net/multimedia/100446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74441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754760" cy="1435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6632"/>
            <a:ext cx="4402832" cy="6192728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24.1я73</a:t>
            </a:r>
          </a:p>
          <a:p>
            <a:r>
              <a:rPr lang="ru-RU" sz="2200" dirty="0" smtClean="0"/>
              <a:t>Х 46</a:t>
            </a:r>
          </a:p>
          <a:p>
            <a:r>
              <a:rPr lang="ru-RU" sz="2200" dirty="0" smtClean="0"/>
              <a:t>Химия: основные понятия, термины и законы : учебное пособие / Л. Н. Блинов [и др.]. - М. : КНОРУС, 2011. - 160 с.</a:t>
            </a:r>
          </a:p>
          <a:p>
            <a:r>
              <a:rPr lang="ru-RU" sz="2200" dirty="0" smtClean="0"/>
              <a:t>Аннотация: В пособии представлено современное интегрированное изложение базисных понятий, терминов и законов химии. Они вводятся последовательно, в соответствии с логикой дисциплины и с основными разделами курса.</a:t>
            </a:r>
          </a:p>
          <a:p>
            <a:r>
              <a:rPr lang="ru-RU" sz="2200" dirty="0" smtClean="0"/>
              <a:t>Экземпляры: всего:15 -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.(11), №4(1),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1506" name="Picture 2" descr="https://img-gorod.ru/upload/iblock/1cf/1cf65f4d16e26d82589e88a896d1c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52875" cy="55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ИНЖЕНЕРНАЯ  ГЕОДЕЗИЯ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«Инженерная геодезия».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7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2007 года по 2016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682752" cy="1003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26.1я73</a:t>
            </a:r>
          </a:p>
          <a:p>
            <a:r>
              <a:rPr lang="ru-RU" sz="8000" dirty="0" smtClean="0"/>
              <a:t>Г 51</a:t>
            </a:r>
          </a:p>
          <a:p>
            <a:r>
              <a:rPr lang="ru-RU" sz="8000" dirty="0" err="1" smtClean="0"/>
              <a:t>Гиршберг</a:t>
            </a:r>
            <a:r>
              <a:rPr lang="ru-RU" sz="8000" dirty="0" smtClean="0"/>
              <a:t>  М. А. </a:t>
            </a:r>
          </a:p>
          <a:p>
            <a:r>
              <a:rPr lang="ru-RU" sz="8000" dirty="0" smtClean="0"/>
              <a:t>Геодезия : учебник / М. А. </a:t>
            </a:r>
            <a:r>
              <a:rPr lang="ru-RU" sz="8000" dirty="0" err="1" smtClean="0"/>
              <a:t>Гиршберг</a:t>
            </a:r>
            <a:r>
              <a:rPr lang="ru-RU" sz="8000" dirty="0" smtClean="0"/>
              <a:t>. - Изд. стер. - М. : ИНФРА-М, 2015. - 384 с. -</a:t>
            </a:r>
          </a:p>
          <a:p>
            <a:r>
              <a:rPr lang="ru-RU" sz="8000" dirty="0" smtClean="0"/>
              <a:t>Аннотация: Учебник содержит вводные сведения о предмете, излагаются способы определения положения точек на поверхности, рассматриваются единицы мер, применяемые в геодезии, организация </a:t>
            </a:r>
            <a:r>
              <a:rPr lang="ru-RU" sz="8000" dirty="0" err="1" smtClean="0"/>
              <a:t>картографо</a:t>
            </a:r>
            <a:r>
              <a:rPr lang="ru-RU" sz="8000" dirty="0" smtClean="0"/>
              <a:t> - геодезической службы, приводится краткая историческая справка о развитии геодезии. Особо рассматриваются топографические карты и предлагается способы решения задач на топографических картах. </a:t>
            </a:r>
          </a:p>
          <a:p>
            <a:r>
              <a:rPr lang="ru-RU" sz="8000" dirty="0" smtClean="0"/>
              <a:t>Экземпляры: всего:15 -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9457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81642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106688" cy="643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762872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26.1я73</a:t>
            </a:r>
          </a:p>
          <a:p>
            <a:r>
              <a:rPr lang="ru-RU" sz="8000" dirty="0" smtClean="0"/>
              <a:t>И62</a:t>
            </a:r>
          </a:p>
          <a:p>
            <a:r>
              <a:rPr lang="ru-RU" sz="8000" dirty="0" smtClean="0"/>
              <a:t>Инженерная геодезия : учебник для вузов.; / ред. : Д. Ш. Михелев . - 7-е изд., стереотип. - М. : Академия, 2007. - 480 с. </a:t>
            </a:r>
          </a:p>
          <a:p>
            <a:r>
              <a:rPr lang="ru-RU" sz="8000" dirty="0" smtClean="0"/>
              <a:t>Аннотация: Даны общие сведения по геодезии, картографии и типографии; геодезическим приборам, методам геодезических измерений, вычислений и оценки точности их результатов; инженерно-геодезическим работам, выполняемым при изыскании, проектировании и строительстве инженерных сооружений. Изложены методы изысканий, производства разбивочных работ, исполнительных съемок.</a:t>
            </a:r>
          </a:p>
          <a:p>
            <a:r>
              <a:rPr lang="ru-RU" sz="8000" dirty="0" smtClean="0"/>
              <a:t>Экземпляры: всего:11 - ЧЗ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.(9)</a:t>
            </a:r>
          </a:p>
          <a:p>
            <a:r>
              <a:rPr lang="ru-RU" sz="8000" dirty="0" smtClean="0"/>
              <a:t> 2004, 2006. - 480 с. всего: -  </a:t>
            </a:r>
            <a:r>
              <a:rPr lang="ru-RU" sz="8000" dirty="0" err="1" smtClean="0"/>
              <a:t>аб</a:t>
            </a:r>
            <a:r>
              <a:rPr lang="ru-RU" sz="8000" dirty="0" smtClean="0"/>
              <a:t>.(63), №4(2)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18433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3123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610744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26.12я73</a:t>
            </a:r>
          </a:p>
          <a:p>
            <a:r>
              <a:rPr lang="ru-RU" sz="8000" dirty="0" smtClean="0"/>
              <a:t>К 44</a:t>
            </a:r>
          </a:p>
          <a:p>
            <a:r>
              <a:rPr lang="ru-RU" sz="8000" dirty="0" smtClean="0"/>
              <a:t>Киселев  М. И. </a:t>
            </a:r>
          </a:p>
          <a:p>
            <a:r>
              <a:rPr lang="ru-RU" sz="8000" dirty="0" smtClean="0"/>
              <a:t>Геодезия : учебник / М. И. Киселев, Д. Ш. Михелев. - 11-е изд., стер. - М. : Издательский центр "Академия", 2014. - 384 с.</a:t>
            </a:r>
          </a:p>
          <a:p>
            <a:r>
              <a:rPr lang="ru-RU" sz="8000" dirty="0" smtClean="0"/>
              <a:t>Аннотация: 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инженерно-геодезическим работам, выполняемым при изыскании, проектировании и строительстве инженерных сооружений.</a:t>
            </a:r>
          </a:p>
          <a:p>
            <a:r>
              <a:rPr lang="ru-RU" sz="8000" dirty="0" smtClean="0"/>
              <a:t>Экземпляры: всего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.(13)</a:t>
            </a:r>
          </a:p>
          <a:p>
            <a:r>
              <a:rPr lang="ru-RU" sz="8000" dirty="0" smtClean="0"/>
              <a:t>2009. - 384 с-  всего:-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.(20)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09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74441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608" y="1417638"/>
            <a:ext cx="2520280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19268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26.12я73</a:t>
            </a:r>
          </a:p>
          <a:p>
            <a:r>
              <a:rPr lang="ru-RU" sz="8000" dirty="0" smtClean="0"/>
              <a:t>К 93</a:t>
            </a:r>
          </a:p>
          <a:p>
            <a:r>
              <a:rPr lang="ru-RU" sz="8000" dirty="0" err="1" smtClean="0"/>
              <a:t>Курошев</a:t>
            </a:r>
            <a:r>
              <a:rPr lang="ru-RU" sz="8000" dirty="0" smtClean="0"/>
              <a:t>  Г. Д. </a:t>
            </a:r>
          </a:p>
          <a:p>
            <a:r>
              <a:rPr lang="ru-RU" sz="8000" dirty="0" smtClean="0"/>
              <a:t>Геодезия и топография : учебник для студентов вузов.; / Г. Д. </a:t>
            </a:r>
            <a:r>
              <a:rPr lang="ru-RU" sz="8000" dirty="0" err="1" smtClean="0"/>
              <a:t>Курошев</a:t>
            </a:r>
            <a:r>
              <a:rPr lang="ru-RU" sz="8000" dirty="0" smtClean="0"/>
              <a:t>, Л. Е. Смирнов. - М. : Академия, 2006. - 176 с. -</a:t>
            </a:r>
          </a:p>
          <a:p>
            <a:r>
              <a:rPr lang="ru-RU" sz="8000" dirty="0" smtClean="0"/>
              <a:t>Аннотация: Описаны основные этапы истории развития геодезических измерений, правила и методы измерения углов и расстояний, решения задач по определению плановых координат и высот пунктов местности. Дано описание наиболее распространенных приборов, применяемых для проведения полевых и камеральных работ. рассмотрены способы и технологии полевых наземных и </a:t>
            </a:r>
            <a:r>
              <a:rPr lang="ru-RU" sz="8000" dirty="0" err="1" smtClean="0"/>
              <a:t>аэротопографических</a:t>
            </a:r>
            <a:r>
              <a:rPr lang="ru-RU" sz="8000" dirty="0" smtClean="0"/>
              <a:t> съемок, содержание топографических карт.</a:t>
            </a:r>
          </a:p>
          <a:p>
            <a:r>
              <a:rPr lang="ru-RU" sz="8000" dirty="0" smtClean="0"/>
              <a:t>Экземпляры: всего:50 -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.(48),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16385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67240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1417638"/>
            <a:ext cx="2520280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2646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26.11</a:t>
            </a:r>
          </a:p>
          <a:p>
            <a:r>
              <a:rPr lang="ru-RU" dirty="0" smtClean="0"/>
              <a:t>М 60</a:t>
            </a:r>
          </a:p>
          <a:p>
            <a:r>
              <a:rPr lang="ru-RU" dirty="0" err="1" smtClean="0"/>
              <a:t>Миловатский</a:t>
            </a:r>
            <a:r>
              <a:rPr lang="ru-RU" dirty="0" smtClean="0"/>
              <a:t>  В. В. </a:t>
            </a:r>
          </a:p>
          <a:p>
            <a:r>
              <a:rPr lang="ru-RU" dirty="0" smtClean="0"/>
              <a:t>Лабораторный практикум по инженерной геодезии : учебное пособие / В. В. </a:t>
            </a:r>
            <a:r>
              <a:rPr lang="ru-RU" dirty="0" err="1" smtClean="0"/>
              <a:t>Миловатский</a:t>
            </a:r>
            <a:r>
              <a:rPr lang="ru-RU" dirty="0" smtClean="0"/>
              <a:t>, Т. Н. </a:t>
            </a:r>
            <a:r>
              <a:rPr lang="ru-RU" dirty="0" err="1" smtClean="0"/>
              <a:t>Миловатская</a:t>
            </a:r>
            <a:r>
              <a:rPr lang="ru-RU" dirty="0" smtClean="0"/>
              <a:t>. - М. : Издательство АС В, 2015. - 120 с.</a:t>
            </a:r>
          </a:p>
          <a:p>
            <a:r>
              <a:rPr lang="ru-RU" dirty="0" smtClean="0"/>
              <a:t>Аннотация: Учебное пособие составлено в соответствии с типовой программой курса инженерной геодезии и предназначено для использования в учебном процессе студентами учебных заведений строительного профиля различных специальностей.</a:t>
            </a:r>
          </a:p>
          <a:p>
            <a:r>
              <a:rPr lang="ru-RU" dirty="0" smtClean="0"/>
              <a:t>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.(13),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3" name="Picture 3" descr="http://handmade.minemegashop.ru/pictures/10141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88432" cy="6102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610744" cy="4032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22.16</a:t>
            </a:r>
          </a:p>
          <a:p>
            <a:r>
              <a:rPr lang="ru-RU" sz="2000" dirty="0" smtClean="0"/>
              <a:t>Б50</a:t>
            </a:r>
          </a:p>
          <a:p>
            <a:r>
              <a:rPr lang="ru-RU" sz="2000" dirty="0" smtClean="0"/>
              <a:t> Берман Г.Н. </a:t>
            </a:r>
          </a:p>
          <a:p>
            <a:r>
              <a:rPr lang="ru-RU" sz="2000" dirty="0" smtClean="0"/>
              <a:t>Сборник задач по курсу математического анализа : учеб. пособие / Г.Н. Берман. - 22-е 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- СПб. : Профессия, 2002, то же 2004. - 432 с.</a:t>
            </a:r>
          </a:p>
          <a:p>
            <a:r>
              <a:rPr lang="ru-RU" sz="2000" dirty="0" smtClean="0"/>
              <a:t>Аннотация: Настоящий сборник задач  содержит систематически подобранные задачи и упражнения к основным разделам курса математического анализа.</a:t>
            </a:r>
          </a:p>
          <a:p>
            <a:r>
              <a:rPr lang="ru-RU" sz="2000" dirty="0" smtClean="0"/>
              <a:t> Экземпляры: всего:190 -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.(188),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№1(2), №4(2)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444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412776"/>
            <a:ext cx="2674640" cy="1003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6632"/>
            <a:ext cx="4968552" cy="619272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26.1</a:t>
            </a:r>
          </a:p>
          <a:p>
            <a:r>
              <a:rPr lang="ru-RU" sz="8000" dirty="0" smtClean="0"/>
              <a:t>П 48</a:t>
            </a:r>
          </a:p>
          <a:p>
            <a:r>
              <a:rPr lang="ru-RU" sz="8000" dirty="0" err="1" smtClean="0"/>
              <a:t>Поклад</a:t>
            </a:r>
            <a:r>
              <a:rPr lang="ru-RU" sz="8000" dirty="0" smtClean="0"/>
              <a:t>  Г. Г. </a:t>
            </a:r>
          </a:p>
          <a:p>
            <a:r>
              <a:rPr lang="ru-RU" sz="8000" dirty="0" smtClean="0"/>
              <a:t>Геодезия : учебное пособие / Г. Г. </a:t>
            </a:r>
            <a:r>
              <a:rPr lang="ru-RU" sz="8000" dirty="0" err="1" smtClean="0"/>
              <a:t>Поклад</a:t>
            </a:r>
            <a:r>
              <a:rPr lang="ru-RU" sz="8000" dirty="0" smtClean="0"/>
              <a:t>, С. П. Гриднев. - М. : </a:t>
            </a:r>
            <a:r>
              <a:rPr lang="ru-RU" sz="8000" dirty="0" err="1" smtClean="0"/>
              <a:t>Академ</a:t>
            </a:r>
            <a:r>
              <a:rPr lang="ru-RU" sz="8000" dirty="0" smtClean="0"/>
              <a:t>. Проект, 2007. - 592 с.</a:t>
            </a:r>
          </a:p>
          <a:p>
            <a:r>
              <a:rPr lang="ru-RU" sz="8000" dirty="0" smtClean="0"/>
              <a:t>Аннотация: Изложены теория и методика выполнения геодезических измерений, вопросы создания съемочного обоснования и производства топографических съемок с использованием традиционных и автоматизированных методов. Представлены сведения из теории погрешностей геодезических измерений. Дан обзор основных координат геодезии и методов преобразования координатных систем. Приведены характеристики геодезических опорных сетей  и способы определения положения дополнительных опорных пунктов.</a:t>
            </a:r>
          </a:p>
          <a:p>
            <a:r>
              <a:rPr lang="ru-RU" sz="8000" dirty="0" smtClean="0"/>
              <a:t>Экземпляры: всего:19 -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.(17)</a:t>
            </a:r>
          </a:p>
          <a:p>
            <a:endParaRPr lang="ru-RU" sz="8000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3313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5283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417638"/>
            <a:ext cx="2664296" cy="1939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60648"/>
            <a:ext cx="4906888" cy="60487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26.1я73</a:t>
            </a:r>
          </a:p>
          <a:p>
            <a:r>
              <a:rPr lang="ru-RU" sz="2000" dirty="0" smtClean="0"/>
              <a:t>Ф 34</a:t>
            </a:r>
          </a:p>
          <a:p>
            <a:r>
              <a:rPr lang="ru-RU" sz="2000" dirty="0" smtClean="0"/>
              <a:t>Федотов  Г. А. </a:t>
            </a:r>
          </a:p>
          <a:p>
            <a:r>
              <a:rPr lang="ru-RU" sz="2000" dirty="0" smtClean="0"/>
              <a:t>Инженерная геодезия : учебник / Г. А. Федотов. - 6-е 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и доп. - М. : ИНФРА-М, 2016. - 479 с. </a:t>
            </a:r>
          </a:p>
          <a:p>
            <a:r>
              <a:rPr lang="ru-RU" sz="2000" dirty="0" smtClean="0"/>
              <a:t>Аннотация: Изложены основы инженерной геодезии, показано значение ее в народном хозяйстве и обороне страны.</a:t>
            </a:r>
          </a:p>
          <a:p>
            <a:r>
              <a:rPr lang="ru-RU" sz="2000" dirty="0" smtClean="0"/>
              <a:t>Экземпляры: всего:15 -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.(13),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</a:t>
            </a:r>
          </a:p>
          <a:p>
            <a:r>
              <a:rPr lang="ru-RU" sz="2000" dirty="0" smtClean="0"/>
              <a:t>2004. - 463 с.всего: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.(13)</a:t>
            </a:r>
          </a:p>
          <a:p>
            <a:r>
              <a:rPr lang="ru-RU" sz="2000" dirty="0" smtClean="0"/>
              <a:t>2002 всего: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.(14)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2289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1683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«Русский язык».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6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2002 года по 2014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8640"/>
            <a:ext cx="4330824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81.2Рус</a:t>
            </a:r>
          </a:p>
          <a:p>
            <a:r>
              <a:rPr lang="ru-RU" sz="2000" dirty="0" smtClean="0"/>
              <a:t>В56</a:t>
            </a:r>
          </a:p>
          <a:p>
            <a:r>
              <a:rPr lang="ru-RU" sz="2000" dirty="0" smtClean="0"/>
              <a:t>Введенская  Л. А. </a:t>
            </a:r>
          </a:p>
          <a:p>
            <a:r>
              <a:rPr lang="ru-RU" sz="2000" dirty="0" smtClean="0"/>
              <a:t>Русский язык и культура речи : учебное пособие для вузов / Л.А. Введенская , Л.Г. Павлова , Е.Ю. </a:t>
            </a:r>
            <a:r>
              <a:rPr lang="ru-RU" sz="2000" dirty="0" err="1" smtClean="0"/>
              <a:t>Кашаева</a:t>
            </a:r>
            <a:r>
              <a:rPr lang="ru-RU" sz="2000" dirty="0" smtClean="0"/>
              <a:t>. - 4-е изд. - Ростов </a:t>
            </a:r>
            <a:r>
              <a:rPr lang="ru-RU" sz="2000" dirty="0" err="1" smtClean="0"/>
              <a:t>н</a:t>
            </a:r>
            <a:r>
              <a:rPr lang="ru-RU" sz="2000" dirty="0" smtClean="0"/>
              <a:t>/Д : Феникс, 2002. - 544 с.</a:t>
            </a:r>
          </a:p>
          <a:p>
            <a:r>
              <a:rPr lang="ru-RU" sz="2000" dirty="0" smtClean="0"/>
              <a:t>Аннотация:</a:t>
            </a:r>
          </a:p>
          <a:p>
            <a:r>
              <a:rPr lang="ru-RU" sz="2000" dirty="0" smtClean="0"/>
              <a:t> Экземпляры: всего:51 -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.(51), №4(2)</a:t>
            </a:r>
          </a:p>
          <a:p>
            <a:r>
              <a:rPr lang="ru-RU" sz="2000" dirty="0" smtClean="0"/>
              <a:t>2001. - 544 с. всего: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.(38)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Введенская Л.А., Павлова Л.Г., Кашаева Е.Ю. Русский язык и культура р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74441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2818656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1207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81.2 Рус.</a:t>
            </a:r>
          </a:p>
          <a:p>
            <a:r>
              <a:rPr lang="ru-RU" dirty="0" smtClean="0"/>
              <a:t>Г62</a:t>
            </a:r>
          </a:p>
          <a:p>
            <a:r>
              <a:rPr lang="ru-RU" dirty="0" smtClean="0"/>
              <a:t>Голуб  И. Б. </a:t>
            </a:r>
          </a:p>
          <a:p>
            <a:r>
              <a:rPr lang="ru-RU" dirty="0" smtClean="0"/>
              <a:t>Русский язык и культура речи : учебное пособие.; допущено МО РФ / И.Б. Голуб. - М. : Логос, 2008. - 432 с.</a:t>
            </a:r>
          </a:p>
          <a:p>
            <a:r>
              <a:rPr lang="ru-RU" dirty="0" smtClean="0"/>
              <a:t>Аннотация: Цель пособия - повысить культуру письменной и устной речи студентов, научить грамотному оформлению деловых бумаг и заложить основы мастерства публичных выступлений. Характеризуются стилистическая система современного русского языка, наиболее сложные аспекты орфографии и пунктуации, основы риторики.</a:t>
            </a:r>
          </a:p>
          <a:p>
            <a:r>
              <a:rPr lang="ru-RU" dirty="0" smtClean="0"/>
              <a:t>Экземпляры: всего:49 - </a:t>
            </a:r>
            <a:r>
              <a:rPr lang="ru-RU" dirty="0" err="1" smtClean="0"/>
              <a:t>аб</a:t>
            </a:r>
            <a:r>
              <a:rPr lang="ru-RU" dirty="0" smtClean="0"/>
              <a:t>.(45), </a:t>
            </a:r>
            <a:r>
              <a:rPr lang="ru-RU" dirty="0" err="1" smtClean="0"/>
              <a:t>Чз</a:t>
            </a:r>
            <a:r>
              <a:rPr lang="ru-RU" dirty="0" smtClean="0"/>
              <a:t> №1(2), №4(2)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Голуб  И. Б.  Русский язык и культура р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24036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106688" cy="1507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88640"/>
            <a:ext cx="4978896" cy="640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81.2Рус.я73</a:t>
            </a:r>
          </a:p>
          <a:p>
            <a:r>
              <a:rPr lang="ru-RU" sz="8000" dirty="0" smtClean="0"/>
              <a:t>Д 19</a:t>
            </a:r>
          </a:p>
          <a:p>
            <a:r>
              <a:rPr lang="ru-RU" sz="8000" dirty="0" err="1" smtClean="0"/>
              <a:t>Данцев</a:t>
            </a:r>
            <a:r>
              <a:rPr lang="ru-RU" sz="8000" dirty="0" smtClean="0"/>
              <a:t> А.А. </a:t>
            </a:r>
          </a:p>
          <a:p>
            <a:r>
              <a:rPr lang="ru-RU" sz="8000" dirty="0" smtClean="0"/>
              <a:t>Русский язык и культура речи для технических вузов : учебник/ А. А. </a:t>
            </a:r>
            <a:r>
              <a:rPr lang="ru-RU" sz="8000" dirty="0" err="1" smtClean="0"/>
              <a:t>Данцев</a:t>
            </a:r>
            <a:r>
              <a:rPr lang="ru-RU" sz="8000" dirty="0" smtClean="0"/>
              <a:t>, Н. В. Нефёдова. - 4-е изд. - Ростов </a:t>
            </a:r>
            <a:r>
              <a:rPr lang="ru-RU" sz="8000" dirty="0" err="1" smtClean="0"/>
              <a:t>н</a:t>
            </a:r>
            <a:r>
              <a:rPr lang="ru-RU" sz="8000" dirty="0" smtClean="0"/>
              <a:t>/Д : Феникс, 2005. - 317 с. - (Высшее образование)</a:t>
            </a:r>
          </a:p>
          <a:p>
            <a:r>
              <a:rPr lang="ru-RU" sz="8000" dirty="0" smtClean="0"/>
              <a:t> Аннотация: Рассматриваются особенности совершенствования орфографических, пунктуационных и речевых навыков письменной речи, приведены алгоритмы орфографической работы со словом и синтаксической работы с предложением. Изложены элементы классической риторики, проанализирована специфика формирования навыков создания научного и технического текста.</a:t>
            </a:r>
          </a:p>
          <a:p>
            <a:r>
              <a:rPr lang="ru-RU" sz="8000" dirty="0" smtClean="0"/>
              <a:t>Экземпляры: всего:151 -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.(149), №4(2)  </a:t>
            </a:r>
          </a:p>
          <a:p>
            <a:endParaRPr lang="ru-RU" dirty="0"/>
          </a:p>
        </p:txBody>
      </p:sp>
      <p:pic>
        <p:nvPicPr>
          <p:cNvPr id="9218" name="Picture 2" descr="Картинки по запросу Данцев А.А.  Русский язык и культура речи для технических ву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1236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417638"/>
            <a:ext cx="2736304" cy="1507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120720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81.2 Руся73</a:t>
            </a:r>
          </a:p>
          <a:p>
            <a:r>
              <a:rPr lang="ru-RU" sz="2200" dirty="0" smtClean="0"/>
              <a:t>Р 89</a:t>
            </a:r>
          </a:p>
          <a:p>
            <a:r>
              <a:rPr lang="ru-RU" sz="2200" dirty="0" smtClean="0"/>
              <a:t>Русский язык и культура речи : учебник.; / ред.: В. И. Максимова, А. В. </a:t>
            </a:r>
            <a:r>
              <a:rPr lang="ru-RU" sz="2200" dirty="0" err="1" smtClean="0"/>
              <a:t>Голубева</a:t>
            </a:r>
            <a:r>
              <a:rPr lang="ru-RU" sz="2200" dirty="0" smtClean="0"/>
              <a:t>. - 2-е изд., </a:t>
            </a:r>
            <a:r>
              <a:rPr lang="ru-RU" sz="2200" dirty="0" err="1" smtClean="0"/>
              <a:t>перераб</a:t>
            </a:r>
            <a:r>
              <a:rPr lang="ru-RU" sz="2200" dirty="0" smtClean="0"/>
              <a:t>. и доп. - М. :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2011. - 358 с.</a:t>
            </a:r>
          </a:p>
          <a:p>
            <a:r>
              <a:rPr lang="ru-RU" sz="2200" dirty="0" smtClean="0"/>
              <a:t>Аннотация: Особенность настоящего издания - соединение в одной книге собственно учебника, т.е. основных теоретических сведений по курсу, и обширного практикума для семинарских занятий, включающего задания для самостоятельной работы студентов.</a:t>
            </a:r>
          </a:p>
          <a:p>
            <a:r>
              <a:rPr lang="ru-RU" sz="2200" dirty="0" smtClean="0"/>
              <a:t>Экземпляры: всего:15 -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.(12), №4(1),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  </a:t>
            </a:r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sp>
        <p:nvSpPr>
          <p:cNvPr id="8194" name="AutoShape 2" descr="Картинки по запросу Русский язык и культура речи : учебник.; / ред.: В. И. Максимова"/>
          <p:cNvSpPr>
            <a:spLocks noChangeAspect="1" noChangeArrowheads="1"/>
          </p:cNvSpPr>
          <p:nvPr/>
        </p:nvSpPr>
        <p:spPr bwMode="auto">
          <a:xfrm>
            <a:off x="155575" y="-1347788"/>
            <a:ext cx="1838325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Русский язык и культура речи : учебник.; / ред.: В. И. Максимова"/>
          <p:cNvSpPr>
            <a:spLocks noChangeAspect="1" noChangeArrowheads="1"/>
          </p:cNvSpPr>
          <p:nvPr/>
        </p:nvSpPr>
        <p:spPr bwMode="auto">
          <a:xfrm>
            <a:off x="155575" y="-1347788"/>
            <a:ext cx="1838325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РУССКИЙ ЯЗЫК И КУЛЬТУРА РЕЧИ 3-е изд., пер. и доп. Учебник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45638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2520280" cy="58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546848" cy="5976704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81.2Рус-5я73</a:t>
            </a:r>
          </a:p>
          <a:p>
            <a:r>
              <a:rPr lang="ru-RU" sz="2200" dirty="0" smtClean="0"/>
              <a:t>Р 89</a:t>
            </a:r>
          </a:p>
          <a:p>
            <a:r>
              <a:rPr lang="ru-RU" sz="2200" dirty="0" smtClean="0"/>
              <a:t>Русский язык и культура речи : учебник и практикум для бакалавров; / ред. В. Д. Черняк. - М. :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2014. - 495 с. - (Серия : Бакалавр. Углубленный курс)</a:t>
            </a:r>
          </a:p>
          <a:p>
            <a:r>
              <a:rPr lang="ru-RU" sz="2200" dirty="0" smtClean="0"/>
              <a:t>Аннотация: Книга содержит теоретический материал и большое количество практических заданий для аудиторной и самостоятельной работы студентов.</a:t>
            </a:r>
          </a:p>
          <a:p>
            <a:r>
              <a:rPr lang="ru-RU" sz="2200" dirty="0" smtClean="0"/>
              <a:t>Экземпляры: всего:25 -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.(22),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</a:t>
            </a:r>
          </a:p>
          <a:p>
            <a:r>
              <a:rPr lang="ru-RU" sz="2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Русский язык и культура речи : учебник и практикум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52839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2232248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81.2Рус.</a:t>
            </a:r>
          </a:p>
          <a:p>
            <a:r>
              <a:rPr lang="ru-RU" dirty="0" smtClean="0"/>
              <a:t>Т76</a:t>
            </a:r>
          </a:p>
          <a:p>
            <a:r>
              <a:rPr lang="ru-RU" dirty="0" smtClean="0"/>
              <a:t>Трофимова  Г. К. </a:t>
            </a:r>
          </a:p>
          <a:p>
            <a:r>
              <a:rPr lang="ru-RU" dirty="0" smtClean="0"/>
              <a:t>Русский язык и культура речи : курс лекций / Г.К. Трофимова. - М. : Флинта, 2004. - 160 с.</a:t>
            </a:r>
          </a:p>
          <a:p>
            <a:r>
              <a:rPr lang="ru-RU" dirty="0" smtClean="0"/>
              <a:t>Аннотация: Курс лекций создан на основе Государственного образовательного стандарта с учетом требований подготовки специалистов негуманитарного профиля. Он состоит из пяти разделов: язык как средство общения, литературный язык и культура речи, культура научной речи, культура официально-деловой речи, основы риторического искусства. Курс дает не только теоретические знания, но и учит применять их в практической деятельности студента в вузе, а также помогает развитию профессиональной компетенции будущего специалиста. </a:t>
            </a:r>
          </a:p>
          <a:p>
            <a:r>
              <a:rPr lang="ru-RU" dirty="0" smtClean="0"/>
              <a:t>Экземпляры: всего:10 - </a:t>
            </a:r>
            <a:r>
              <a:rPr lang="ru-RU" dirty="0" err="1" smtClean="0"/>
              <a:t>аб</a:t>
            </a:r>
            <a:r>
              <a:rPr lang="ru-RU" dirty="0" smtClean="0"/>
              <a:t>.(10)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Картинки по запросу Трофимова  Г. К.  Русский язык и культура р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4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Начертательная геометрия и инженерная графика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«Начертательная геометрия и инженерная графика».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18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2000 года по 2012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682752" cy="4536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22.1я73</a:t>
            </a:r>
          </a:p>
          <a:p>
            <a:r>
              <a:rPr lang="ru-RU" sz="2000" dirty="0" smtClean="0"/>
              <a:t>В 57</a:t>
            </a:r>
          </a:p>
          <a:p>
            <a:r>
              <a:rPr lang="ru-RU" sz="2000" dirty="0" smtClean="0"/>
              <a:t>Владимирский  Б. М. </a:t>
            </a:r>
          </a:p>
          <a:p>
            <a:r>
              <a:rPr lang="ru-RU" sz="2000" dirty="0" smtClean="0"/>
              <a:t>Математика. Общий курс : учебник.; / Б. М. Владимирский, А. Б. </a:t>
            </a:r>
            <a:r>
              <a:rPr lang="ru-RU" sz="2000" dirty="0" err="1" smtClean="0"/>
              <a:t>Горстко</a:t>
            </a:r>
            <a:r>
              <a:rPr lang="ru-RU" sz="2000" dirty="0" smtClean="0"/>
              <a:t>, Я. М. </a:t>
            </a:r>
            <a:r>
              <a:rPr lang="ru-RU" sz="2000" dirty="0" err="1" smtClean="0"/>
              <a:t>Ерусалимский</a:t>
            </a:r>
            <a:r>
              <a:rPr lang="ru-RU" sz="2000" dirty="0" smtClean="0"/>
              <a:t>. - 4-е изд., стереотипное. - СПб. : Лань, 2008. - 960 с. </a:t>
            </a:r>
          </a:p>
          <a:p>
            <a:r>
              <a:rPr lang="ru-RU" sz="2000" dirty="0" smtClean="0"/>
              <a:t>Аннотация: Данный учебник содержит в себе весь курс математики, необходимой для подготовки бакалавра по новым образовательным стандартам. </a:t>
            </a:r>
          </a:p>
          <a:p>
            <a:r>
              <a:rPr lang="ru-RU" sz="2000" dirty="0" smtClean="0"/>
              <a:t>Экземпляры: всего:90 -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.(84),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№2(2), №4(2)  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164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417638"/>
            <a:ext cx="2016224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762872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30.11я723</a:t>
            </a:r>
          </a:p>
          <a:p>
            <a:r>
              <a:rPr lang="ru-RU" sz="8000" dirty="0" smtClean="0"/>
              <a:t>Б 88</a:t>
            </a:r>
          </a:p>
          <a:p>
            <a:r>
              <a:rPr lang="ru-RU" sz="8000" dirty="0" smtClean="0"/>
              <a:t>Бродский.  А. М. </a:t>
            </a:r>
          </a:p>
          <a:p>
            <a:r>
              <a:rPr lang="ru-RU" sz="8000" dirty="0" smtClean="0"/>
              <a:t>Инженерная графика (металлообработка) : / А. М. Бродский, Э. М. </a:t>
            </a:r>
            <a:r>
              <a:rPr lang="ru-RU" sz="8000" dirty="0" err="1" smtClean="0"/>
              <a:t>Фазлулин</a:t>
            </a:r>
            <a:r>
              <a:rPr lang="ru-RU" sz="8000" dirty="0" smtClean="0"/>
              <a:t>, В. А. </a:t>
            </a:r>
            <a:r>
              <a:rPr lang="ru-RU" sz="8000" dirty="0" err="1" smtClean="0"/>
              <a:t>Халдинов</a:t>
            </a:r>
            <a:r>
              <a:rPr lang="ru-RU" sz="8000" dirty="0" smtClean="0"/>
              <a:t>. - 4-е изд., стереотип, 5-е изд., стереотипное. - М. : Академия, 2007, то же 2008. - 400 с. </a:t>
            </a:r>
          </a:p>
          <a:p>
            <a:r>
              <a:rPr lang="ru-RU" sz="8000" dirty="0" smtClean="0"/>
              <a:t>Аннотация: Приведены примеры наиболее часто встречающихся геометрических построений и основные положения начертательной геометрии. Рассмотрены общие правила выполнения чертежей и правила выполнения чертежей некоторых машиностроительных деталей, их соединений и различных схем, а также основы машиностроительной графики.</a:t>
            </a:r>
          </a:p>
          <a:p>
            <a:r>
              <a:rPr lang="ru-RU" sz="8000" dirty="0" smtClean="0"/>
              <a:t>  Экземпляры: всего:26 -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.(24)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26630" name="Picture 6" descr="Картинки по запросу Бродский.  А. М.  Инженерная граф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31236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1417638"/>
            <a:ext cx="2304256" cy="1435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1207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30.11я72</a:t>
            </a:r>
          </a:p>
          <a:p>
            <a:r>
              <a:rPr lang="ru-RU" sz="2000" dirty="0" smtClean="0"/>
              <a:t>Б 89</a:t>
            </a:r>
          </a:p>
          <a:p>
            <a:r>
              <a:rPr lang="ru-RU" sz="2000" dirty="0" smtClean="0"/>
              <a:t>Бродский.  А. М. </a:t>
            </a:r>
          </a:p>
          <a:p>
            <a:r>
              <a:rPr lang="ru-RU" sz="2000" dirty="0" smtClean="0"/>
              <a:t>Практикум по инженерной графике : учеб. Пособие / А. М. Бродский, Э. М. </a:t>
            </a:r>
            <a:r>
              <a:rPr lang="ru-RU" sz="2000" dirty="0" err="1" smtClean="0"/>
              <a:t>Фазлулин</a:t>
            </a:r>
            <a:r>
              <a:rPr lang="ru-RU" sz="2000" dirty="0" smtClean="0"/>
              <a:t>, В. А. </a:t>
            </a:r>
            <a:r>
              <a:rPr lang="ru-RU" sz="2000" dirty="0" err="1" smtClean="0"/>
              <a:t>Халдинов</a:t>
            </a:r>
            <a:r>
              <a:rPr lang="ru-RU" sz="2000" dirty="0" smtClean="0"/>
              <a:t>. - М. : Академия, 2008. - 192 с. </a:t>
            </a:r>
          </a:p>
          <a:p>
            <a:r>
              <a:rPr lang="ru-RU" sz="2000" dirty="0" smtClean="0"/>
              <a:t>Аннотация: Способствует овладению наиболее часто встречающимися  геометрическими построениями, изучению основных положений начертательной геометрии, правил выполнения чертежей. Большинство упражнений снабжено ответами.</a:t>
            </a:r>
          </a:p>
          <a:p>
            <a:r>
              <a:rPr lang="ru-RU" sz="2000" dirty="0" smtClean="0"/>
              <a:t> Экземпляры: всего:10 -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.(6),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</a:t>
            </a:r>
          </a:p>
          <a:p>
            <a:r>
              <a:rPr lang="ru-RU" sz="2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5602" name="Picture 2" descr="Картинки по запросу Бродский.  А. М.  Инженерная граф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514725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1417638"/>
            <a:ext cx="2376264" cy="1507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04871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22.151.3я73</a:t>
            </a:r>
          </a:p>
          <a:p>
            <a:r>
              <a:rPr lang="ru-RU" sz="2200" dirty="0" smtClean="0"/>
              <a:t>Б 90</a:t>
            </a:r>
          </a:p>
          <a:p>
            <a:r>
              <a:rPr lang="ru-RU" sz="2200" dirty="0" err="1" smtClean="0"/>
              <a:t>Бударин</a:t>
            </a:r>
            <a:r>
              <a:rPr lang="ru-RU" sz="2200" dirty="0" smtClean="0"/>
              <a:t>.  О. С. </a:t>
            </a:r>
          </a:p>
          <a:p>
            <a:r>
              <a:rPr lang="ru-RU" sz="2200" dirty="0" smtClean="0"/>
              <a:t>Начертательная геометрия. Краткий курс : учебное пособие.; рекомендовано УМО по университетскому политехническому образованию / О. С. </a:t>
            </a:r>
            <a:r>
              <a:rPr lang="ru-RU" sz="2200" dirty="0" err="1" smtClean="0"/>
              <a:t>Бударин</a:t>
            </a:r>
            <a:r>
              <a:rPr lang="ru-RU" sz="2200" dirty="0" smtClean="0"/>
              <a:t>. - 2-е изд., исправленное. - СПб. : Лань, 2009. - 368 с. -</a:t>
            </a:r>
          </a:p>
          <a:p>
            <a:r>
              <a:rPr lang="ru-RU" sz="2200" dirty="0" smtClean="0"/>
              <a:t>Аннотация: Учебное пособие содержит сведения по теоретическому курсу начертательной геометрии.</a:t>
            </a:r>
          </a:p>
          <a:p>
            <a:r>
              <a:rPr lang="ru-RU" sz="2200" dirty="0" smtClean="0"/>
              <a:t>Экземпляры: всего:70 -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.(62),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№1(5),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№4(2)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4578" name="Picture 2" descr="Картинки по запросу Бударин.  О. С.  Начертательная 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724275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1417638"/>
            <a:ext cx="2160240" cy="1435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762872" cy="626469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30.11я73</a:t>
            </a:r>
            <a:endParaRPr lang="ru-RU" sz="2000" dirty="0" smtClean="0"/>
          </a:p>
          <a:p>
            <a:r>
              <a:rPr lang="ru-RU" sz="2000" b="1" dirty="0" smtClean="0"/>
              <a:t>Д 26</a:t>
            </a:r>
            <a:endParaRPr lang="ru-RU" sz="2000" dirty="0" smtClean="0"/>
          </a:p>
          <a:p>
            <a:r>
              <a:rPr lang="ru-RU" sz="2000" b="1" dirty="0" smtClean="0"/>
              <a:t>Дегтярев.  В. М.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Инженерная и компьютерная графика : учебник / В. М. Дегтярев, В. П. </a:t>
            </a:r>
            <a:r>
              <a:rPr lang="ru-RU" sz="2000" dirty="0" err="1" smtClean="0"/>
              <a:t>Затыльникова</a:t>
            </a:r>
            <a:r>
              <a:rPr lang="ru-RU" sz="2000" dirty="0" smtClean="0"/>
              <a:t>. - М. : Академия, 2010. - 240 с</a:t>
            </a:r>
          </a:p>
          <a:p>
            <a:r>
              <a:rPr lang="ru-RU" sz="2000" b="1" dirty="0" smtClean="0"/>
              <a:t>Аннотация: </a:t>
            </a:r>
            <a:r>
              <a:rPr lang="ru-RU" sz="2000" dirty="0" smtClean="0"/>
              <a:t>Рассматриваются теоретические основы начертательной геометрии и инженерной графики, необходимые для создания конструкторской документации, построения изображений и чертежей деталей, сборочных единиц, сборочных чертежей, а также основные понятия компьютерной графики.</a:t>
            </a:r>
          </a:p>
          <a:p>
            <a:r>
              <a:rPr lang="ru-RU" sz="2000" dirty="0" smtClean="0"/>
              <a:t>Экземпляры: всего:30 -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.(26),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№1(2), №4(1)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sp>
        <p:nvSpPr>
          <p:cNvPr id="23554" name="AutoShape 2" descr="Картинки по запросу Дегтярев.  В. М.  Инженерная и компьютерная графика"/>
          <p:cNvSpPr>
            <a:spLocks noChangeAspect="1" noChangeArrowheads="1"/>
          </p:cNvSpPr>
          <p:nvPr/>
        </p:nvSpPr>
        <p:spPr bwMode="auto">
          <a:xfrm>
            <a:off x="155575" y="-1012825"/>
            <a:ext cx="1428750" cy="211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Картинки по запросу Дегтярев.  В. М.  Инженерная и компьютерная граф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02433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417638"/>
            <a:ext cx="2304256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12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30.11я73</a:t>
            </a:r>
          </a:p>
          <a:p>
            <a:r>
              <a:rPr lang="ru-RU" dirty="0" smtClean="0"/>
              <a:t>Е 51</a:t>
            </a:r>
          </a:p>
          <a:p>
            <a:r>
              <a:rPr lang="ru-RU" dirty="0" err="1" smtClean="0"/>
              <a:t>Ёлкин</a:t>
            </a:r>
            <a:r>
              <a:rPr lang="ru-RU" dirty="0" smtClean="0"/>
              <a:t>  В. В. </a:t>
            </a:r>
          </a:p>
          <a:p>
            <a:r>
              <a:rPr lang="ru-RU" dirty="0" smtClean="0"/>
              <a:t>Инженерная графика : учебное пособие.; / В. В. </a:t>
            </a:r>
            <a:r>
              <a:rPr lang="ru-RU" dirty="0" err="1" smtClean="0"/>
              <a:t>Ёлкин</a:t>
            </a:r>
            <a:r>
              <a:rPr lang="ru-RU" dirty="0" smtClean="0"/>
              <a:t>, В. Т. </a:t>
            </a:r>
            <a:r>
              <a:rPr lang="ru-RU" dirty="0" err="1" smtClean="0"/>
              <a:t>Тозик</a:t>
            </a:r>
            <a:r>
              <a:rPr lang="ru-RU" dirty="0" smtClean="0"/>
              <a:t>. - 2-е изд., стереотипное. - М. : Академия, 2009. - 304 с. </a:t>
            </a:r>
          </a:p>
          <a:p>
            <a:r>
              <a:rPr lang="ru-RU" dirty="0" smtClean="0"/>
              <a:t>Аннотация: Рассмотрены правила выполнения и оформления чертежей деталей общего назначения, разъемных и неразъемных соединений, сборочных чертежей и других конструкторских документов. Приведены таблицы, позволяющие выполнить часть учебных заданий без обращения к справочникам. </a:t>
            </a:r>
          </a:p>
          <a:p>
            <a:r>
              <a:rPr lang="ru-RU" dirty="0" smtClean="0"/>
              <a:t>Экземпляры: всего:108 - </a:t>
            </a:r>
            <a:r>
              <a:rPr lang="ru-RU" dirty="0" err="1" smtClean="0"/>
              <a:t>аб</a:t>
            </a:r>
            <a:r>
              <a:rPr lang="ru-RU" dirty="0" smtClean="0"/>
              <a:t>.(107), </a:t>
            </a:r>
            <a:r>
              <a:rPr lang="ru-RU" dirty="0" err="1" smtClean="0"/>
              <a:t>Чз</a:t>
            </a:r>
            <a:r>
              <a:rPr lang="ru-RU" dirty="0" smtClean="0"/>
              <a:t> №2(1)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2530" name="Picture 2" descr="Картинки по запросу Ёлкин  В. В.  Инженерная граф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73380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417638"/>
            <a:ext cx="2520280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4906888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30.11я73</a:t>
            </a:r>
          </a:p>
          <a:p>
            <a:r>
              <a:rPr lang="ru-RU" sz="2000" dirty="0" smtClean="0"/>
              <a:t>З-48</a:t>
            </a:r>
          </a:p>
          <a:p>
            <a:r>
              <a:rPr lang="ru-RU" sz="2000" dirty="0" smtClean="0"/>
              <a:t>Зелёный  П. В. </a:t>
            </a:r>
          </a:p>
          <a:p>
            <a:r>
              <a:rPr lang="ru-RU" sz="2000" dirty="0" smtClean="0"/>
              <a:t>Инженерная графика. Практикум : учебное пособие.; / П. В. Зелёный, Е. И. Белякова. - Минск : Новое знание , 2012. - 303 с. </a:t>
            </a:r>
          </a:p>
          <a:p>
            <a:r>
              <a:rPr lang="ru-RU" sz="2000" dirty="0" smtClean="0"/>
              <a:t>Аннотация: Представляет собой сборник графических заданий по основным темам начертательной геометрии, проекционного и машиностроительного черчения.</a:t>
            </a:r>
          </a:p>
          <a:p>
            <a:r>
              <a:rPr lang="ru-RU" sz="2000" dirty="0" smtClean="0"/>
              <a:t> Экземпляры: всего:12 -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.(10),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1506" name="Picture 2" descr="Картинки по запросу Зелёный  П. В.  Инженерная граф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9570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1417638"/>
            <a:ext cx="2664296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22.151.3я73</a:t>
            </a:r>
          </a:p>
          <a:p>
            <a:r>
              <a:rPr lang="ru-RU" dirty="0" smtClean="0"/>
              <a:t>К 68</a:t>
            </a:r>
          </a:p>
          <a:p>
            <a:r>
              <a:rPr lang="ru-RU" dirty="0" smtClean="0"/>
              <a:t>Королев Ю.И. </a:t>
            </a:r>
          </a:p>
          <a:p>
            <a:r>
              <a:rPr lang="ru-RU" dirty="0" smtClean="0"/>
              <a:t>Начертательная геометрия : учебник.; / Ю. И. Королев. - 2-е изд. - СПб. : Питер, 2010. - 256 с.</a:t>
            </a:r>
          </a:p>
          <a:p>
            <a:r>
              <a:rPr lang="ru-RU" dirty="0" smtClean="0"/>
              <a:t>Аннотация: Существенное отличие второго издания учебника заключается в том, что образование чертежа рассматривается с позиции теории метода двух изображений. Как следствие, внесены соответствующие изменения в содержание и редакцию отдельных глав, при этом учтены замечания и рекомендации многих специалистов по начертательной геометрии.</a:t>
            </a:r>
          </a:p>
          <a:p>
            <a:r>
              <a:rPr lang="ru-RU" dirty="0" smtClean="0"/>
              <a:t>Экземпляры: всего:33 - </a:t>
            </a:r>
            <a:r>
              <a:rPr lang="ru-RU" dirty="0" err="1" smtClean="0"/>
              <a:t>аб</a:t>
            </a:r>
            <a:r>
              <a:rPr lang="ru-RU" dirty="0" smtClean="0"/>
              <a:t>.(26), №4(1),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№1(4) 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484" name="Picture 4" descr="Картинки по запросу Королев Ю.И.  Начертательная 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45638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1417638"/>
            <a:ext cx="2304256" cy="1651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60648"/>
            <a:ext cx="4834880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30.11я723</a:t>
            </a:r>
          </a:p>
          <a:p>
            <a:r>
              <a:rPr lang="ru-RU" dirty="0" smtClean="0"/>
              <a:t>К 90</a:t>
            </a:r>
          </a:p>
          <a:p>
            <a:r>
              <a:rPr lang="ru-RU" dirty="0" smtClean="0"/>
              <a:t>Куликов  В. П. </a:t>
            </a:r>
          </a:p>
          <a:p>
            <a:r>
              <a:rPr lang="ru-RU" dirty="0" smtClean="0"/>
              <a:t>Стандарты инженерной графики : учебное пособие. / В. П. Куликов.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ФОРУМ, 2008. - 240 с</a:t>
            </a:r>
          </a:p>
          <a:p>
            <a:r>
              <a:rPr lang="ru-RU" dirty="0" smtClean="0"/>
              <a:t>Аннотация: Впервые концентрированно изложены действующие стандарты с иллюстрациями, комментариями и справочными данными, необходимыми  для использования при изучении дисциплин по инженерно-техническим циклам.</a:t>
            </a:r>
          </a:p>
          <a:p>
            <a:pPr>
              <a:buNone/>
            </a:pPr>
            <a:r>
              <a:rPr lang="ru-RU" dirty="0" smtClean="0"/>
              <a:t>	 Экземпляры: всего:10 - </a:t>
            </a:r>
            <a:r>
              <a:rPr lang="ru-RU" dirty="0" err="1" smtClean="0"/>
              <a:t>аб</a:t>
            </a:r>
            <a:r>
              <a:rPr lang="ru-RU" dirty="0" smtClean="0"/>
              <a:t>.(7), </a:t>
            </a:r>
            <a:r>
              <a:rPr lang="ru-RU" dirty="0" err="1" smtClean="0"/>
              <a:t>Чз</a:t>
            </a:r>
            <a:r>
              <a:rPr lang="ru-RU" dirty="0" smtClean="0"/>
              <a:t> №1(3)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9458" name="Picture 2" descr="Картинки по запросу Куликов  В. П.  Стандарты инженерной граф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95232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1403648"/>
            <a:ext cx="2088232" cy="1881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8640"/>
            <a:ext cx="4834880" cy="612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22.151.3я73</a:t>
            </a:r>
          </a:p>
          <a:p>
            <a:r>
              <a:rPr lang="ru-RU" dirty="0" smtClean="0"/>
              <a:t>Н 30</a:t>
            </a:r>
          </a:p>
          <a:p>
            <a:r>
              <a:rPr lang="ru-RU" dirty="0" smtClean="0"/>
              <a:t>Нартова  Л. Г. </a:t>
            </a:r>
          </a:p>
          <a:p>
            <a:r>
              <a:rPr lang="ru-RU" dirty="0" smtClean="0"/>
              <a:t>Начертательная геометрия : учебное пособие для студентов технических специальностей вузов/ Л. Г. Нартова, В. И. Якунин. - М. : Академия, 2005. - 288 с. </a:t>
            </a:r>
          </a:p>
          <a:p>
            <a:r>
              <a:rPr lang="ru-RU" dirty="0" smtClean="0"/>
              <a:t>Аннотация: Изложен материал по классическим основам начертательной геометрии, дано представление о сложных поверхностях, обводах и их применении в технической практике, геометрическом и техническом моделировании.</a:t>
            </a:r>
          </a:p>
          <a:p>
            <a:r>
              <a:rPr lang="ru-RU" dirty="0" smtClean="0"/>
              <a:t>Экземпляры: всего:19 - </a:t>
            </a:r>
            <a:r>
              <a:rPr lang="ru-RU" dirty="0" err="1" smtClean="0"/>
              <a:t>аб</a:t>
            </a:r>
            <a:r>
              <a:rPr lang="ru-RU" dirty="0" smtClean="0"/>
              <a:t>.(14), </a:t>
            </a:r>
            <a:r>
              <a:rPr lang="ru-RU" dirty="0" err="1" smtClean="0"/>
              <a:t>Чз</a:t>
            </a:r>
            <a:r>
              <a:rPr lang="ru-RU" dirty="0" smtClean="0"/>
              <a:t> №1(5)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8434" name="Picture 2" descr="Картинки по запросу Нартова  Л. Г.  Начертательная 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7147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417638"/>
            <a:ext cx="2736304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30.11я723</a:t>
            </a:r>
          </a:p>
          <a:p>
            <a:r>
              <a:rPr lang="ru-RU" sz="8000" dirty="0" smtClean="0"/>
              <a:t>С 86</a:t>
            </a:r>
          </a:p>
          <a:p>
            <a:r>
              <a:rPr lang="ru-RU" sz="8000" dirty="0" smtClean="0"/>
              <a:t>Строительное черчение : / ред. : Ю. О. Полежаев. - 5-е изд., стереотипное. - М. : Академия, 2009. - 336 с. </a:t>
            </a:r>
          </a:p>
          <a:p>
            <a:r>
              <a:rPr lang="ru-RU" sz="8000" dirty="0" smtClean="0"/>
              <a:t> Аннотация: Приводятся начальные сведения о проекционных и геометрических построениях на чертежах. даны основы производства и стандартизованного оформления строительных чертежей различных марок; рассматриваются примеры их чтения. Краткие сведения о техническом рисунке как составной части графики строительных чертежей дополняют тот объем знаний , который необходим профессиональному строителю.</a:t>
            </a:r>
          </a:p>
          <a:p>
            <a:pPr>
              <a:buNone/>
            </a:pPr>
            <a:r>
              <a:rPr lang="ru-RU" sz="8000" dirty="0" smtClean="0"/>
              <a:t>	 Экземпляры: всего:50 -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.(48),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17410" name="Picture 2" descr="Картинки по запросу Строительное черчение : / ред. : Ю. О. Полежае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45638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682752" cy="3312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186808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22.161я73</a:t>
            </a:r>
          </a:p>
          <a:p>
            <a:r>
              <a:rPr lang="ru-RU" dirty="0" smtClean="0"/>
              <a:t>Б 91</a:t>
            </a:r>
          </a:p>
          <a:p>
            <a:r>
              <a:rPr lang="ru-RU" dirty="0" err="1" smtClean="0"/>
              <a:t>Бурмистрова</a:t>
            </a:r>
            <a:r>
              <a:rPr lang="ru-RU" dirty="0" smtClean="0"/>
              <a:t>  Е. Б. </a:t>
            </a:r>
          </a:p>
          <a:p>
            <a:r>
              <a:rPr lang="ru-RU" dirty="0" smtClean="0"/>
              <a:t>Математический анализ и дифференциальные уравнения : учебник.; / Е. Б. </a:t>
            </a:r>
            <a:r>
              <a:rPr lang="ru-RU" dirty="0" err="1" smtClean="0"/>
              <a:t>Бурмистрова</a:t>
            </a:r>
            <a:r>
              <a:rPr lang="ru-RU" dirty="0" smtClean="0"/>
              <a:t>, С. Г. Лобанов. - М. : Академия, 2010. - 368 с.</a:t>
            </a:r>
          </a:p>
          <a:p>
            <a:r>
              <a:rPr lang="ru-RU" dirty="0" smtClean="0"/>
              <a:t>Аннотация: Приведены сведения из математического анализа, теории дифференциальных и разностных уравнений, отражающие как требования образовательных стандартов, так и потребности основных разделов современной экономической теории</a:t>
            </a:r>
          </a:p>
          <a:p>
            <a:r>
              <a:rPr lang="ru-RU" dirty="0" smtClean="0"/>
              <a:t> 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(11), №4(1), </a:t>
            </a:r>
            <a:r>
              <a:rPr lang="ru-RU" dirty="0" err="1" smtClean="0"/>
              <a:t>Чз</a:t>
            </a:r>
            <a:r>
              <a:rPr lang="ru-RU" dirty="0" smtClean="0"/>
              <a:t> №2(1), </a:t>
            </a:r>
            <a:r>
              <a:rPr lang="ru-RU" dirty="0" err="1" smtClean="0"/>
              <a:t>Чз</a:t>
            </a:r>
            <a:r>
              <a:rPr lang="ru-RU" dirty="0" smtClean="0"/>
              <a:t> №1(2)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884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417638"/>
            <a:ext cx="2232248" cy="1219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6632"/>
            <a:ext cx="4690864" cy="61927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30.11</a:t>
            </a:r>
          </a:p>
          <a:p>
            <a:r>
              <a:rPr lang="ru-RU" dirty="0" smtClean="0"/>
              <a:t>П 58</a:t>
            </a:r>
          </a:p>
          <a:p>
            <a:r>
              <a:rPr lang="ru-RU" dirty="0" smtClean="0"/>
              <a:t>Попова  Г. Н. </a:t>
            </a:r>
          </a:p>
          <a:p>
            <a:r>
              <a:rPr lang="ru-RU" dirty="0" smtClean="0"/>
              <a:t>Машиностроительное черчение : справочник / Г. Н. Попова, С. Ю. Алексеев. - СПб. : Политехника, 2006. - 456 с. : ил</a:t>
            </a:r>
          </a:p>
          <a:p>
            <a:r>
              <a:rPr lang="ru-RU" dirty="0" smtClean="0"/>
              <a:t>Аннотация: Справочник содержит материалы, необходимые для оформления машиностроительных чертежей и схем в соответствии со стандартами  ЕСКД. Приведены таблицы по допускам и посадкам, </a:t>
            </a:r>
            <a:r>
              <a:rPr lang="ru-RU" dirty="0" err="1" smtClean="0"/>
              <a:t>резьбам</a:t>
            </a:r>
            <a:r>
              <a:rPr lang="ru-RU" dirty="0" smtClean="0"/>
              <a:t>, крепежным соединениям, показаны условные обозначения на чертежах.</a:t>
            </a:r>
          </a:p>
          <a:p>
            <a:r>
              <a:rPr lang="ru-RU" dirty="0" smtClean="0"/>
              <a:t>Экземпляры: всего:45 - </a:t>
            </a:r>
            <a:r>
              <a:rPr lang="ru-RU" dirty="0" err="1" smtClean="0"/>
              <a:t>аб</a:t>
            </a:r>
            <a:r>
              <a:rPr lang="ru-RU" dirty="0" smtClean="0"/>
              <a:t>.(41),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№1(2), №4(2)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Картинки по запросу Попова  Г. Н.  Машиностроительное чер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02433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1417638"/>
            <a:ext cx="2016224" cy="1003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30.11</a:t>
            </a:r>
          </a:p>
          <a:p>
            <a:r>
              <a:rPr lang="ru-RU" dirty="0" smtClean="0"/>
              <a:t>Ф 16</a:t>
            </a:r>
          </a:p>
          <a:p>
            <a:r>
              <a:rPr lang="ru-RU" dirty="0" err="1" smtClean="0"/>
              <a:t>Фазлулин</a:t>
            </a:r>
            <a:r>
              <a:rPr lang="ru-RU" dirty="0" smtClean="0"/>
              <a:t>  Э. М. </a:t>
            </a:r>
          </a:p>
          <a:p>
            <a:r>
              <a:rPr lang="ru-RU" dirty="0" smtClean="0"/>
              <a:t>Инженерная графика : учебник./ Э. М. </a:t>
            </a:r>
            <a:r>
              <a:rPr lang="ru-RU" dirty="0" err="1" smtClean="0"/>
              <a:t>Фазлулин</a:t>
            </a:r>
            <a:r>
              <a:rPr lang="ru-RU" dirty="0" smtClean="0"/>
              <a:t>, В. А. </a:t>
            </a:r>
            <a:r>
              <a:rPr lang="ru-RU" dirty="0" err="1" smtClean="0"/>
              <a:t>Халдинов</a:t>
            </a:r>
            <a:r>
              <a:rPr lang="ru-RU" dirty="0" smtClean="0"/>
              <a:t>. - М. : Академия, 2006. - 400 с. -</a:t>
            </a:r>
          </a:p>
          <a:p>
            <a:r>
              <a:rPr lang="ru-RU" dirty="0" smtClean="0"/>
              <a:t>Аннотация: Рассмотрены общие правила выполнения чертежей и правила выполнения чертежей некоторых машиностроительных деталей, их соединений, чертежей общего вида, сборочных чертежей, различных схем. Даны основы компьютерной графики.</a:t>
            </a:r>
          </a:p>
          <a:p>
            <a:r>
              <a:rPr lang="ru-RU" dirty="0" smtClean="0"/>
              <a:t>Экземпляры: всего:9 - </a:t>
            </a:r>
            <a:r>
              <a:rPr lang="ru-RU" dirty="0" err="1" smtClean="0"/>
              <a:t>аб</a:t>
            </a:r>
            <a:r>
              <a:rPr lang="ru-RU" dirty="0" smtClean="0"/>
              <a:t>.(7), </a:t>
            </a:r>
            <a:r>
              <a:rPr lang="ru-RU" dirty="0" err="1" smtClean="0"/>
              <a:t>Чз</a:t>
            </a:r>
            <a:r>
              <a:rPr lang="ru-RU" dirty="0" smtClean="0"/>
              <a:t> №1(2)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Фазлулин  Э. М.  Инженерная граф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24036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1417638"/>
            <a:ext cx="2448272" cy="1363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0487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30.11я73</a:t>
            </a:r>
          </a:p>
          <a:p>
            <a:r>
              <a:rPr lang="ru-RU" sz="2200" dirty="0" smtClean="0"/>
              <a:t>Ф 33</a:t>
            </a:r>
          </a:p>
          <a:p>
            <a:r>
              <a:rPr lang="ru-RU" sz="2200" dirty="0" smtClean="0"/>
              <a:t>Федоренко  В. А. </a:t>
            </a:r>
          </a:p>
          <a:p>
            <a:r>
              <a:rPr lang="ru-RU" sz="2200" dirty="0" smtClean="0"/>
              <a:t>Справочник по машиностроительному черчению / В. А. Федоренко, А. И. Шошин. - 16-е изд., стереотипное. 2007. - 416 с.</a:t>
            </a:r>
          </a:p>
          <a:p>
            <a:r>
              <a:rPr lang="ru-RU" sz="2200" dirty="0" smtClean="0"/>
              <a:t>Аннотация: Справочник предназначен для инженерно-технических работников, занимающихся выполнением </a:t>
            </a:r>
            <a:r>
              <a:rPr lang="ru-RU" sz="2200" dirty="0" err="1" smtClean="0"/>
              <a:t>чертежно</a:t>
            </a:r>
            <a:r>
              <a:rPr lang="ru-RU" sz="2200" dirty="0" smtClean="0"/>
              <a:t>- конструкторских работ.</a:t>
            </a:r>
          </a:p>
          <a:p>
            <a:r>
              <a:rPr lang="ru-RU" sz="2200" dirty="0" smtClean="0"/>
              <a:t>Экземпляры: всего:5 -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№1(2), </a:t>
            </a:r>
            <a:r>
              <a:rPr lang="ru-RU" sz="2200" dirty="0" err="1" smtClean="0"/>
              <a:t>аб</a:t>
            </a:r>
            <a:r>
              <a:rPr lang="ru-RU" sz="2200" dirty="0" smtClean="0"/>
              <a:t>.(3)  </a:t>
            </a:r>
          </a:p>
          <a:p>
            <a:r>
              <a:rPr lang="ru-RU" sz="2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4340" name="Picture 4" descr="Картинки по запросу Федоренко  В. А.  Справочник по машиностроительному черч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95232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1417638"/>
            <a:ext cx="2592288" cy="1363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4906888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22.151я73</a:t>
            </a:r>
          </a:p>
          <a:p>
            <a:r>
              <a:rPr lang="ru-RU" sz="2000" dirty="0" smtClean="0"/>
              <a:t>Ф 91</a:t>
            </a:r>
          </a:p>
          <a:p>
            <a:r>
              <a:rPr lang="ru-RU" sz="2000" dirty="0" smtClean="0"/>
              <a:t>Фролов С.А. </a:t>
            </a:r>
          </a:p>
          <a:p>
            <a:r>
              <a:rPr lang="ru-RU" sz="2000" dirty="0" smtClean="0"/>
              <a:t>Начертательная геометрия : / С. А. Фролов. - 3-е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- М. : ИНФРА-М, 2012. </a:t>
            </a:r>
          </a:p>
          <a:p>
            <a:r>
              <a:rPr lang="ru-RU" sz="2000" dirty="0" smtClean="0"/>
              <a:t>Аннотация: Подчеркнута роль инвариантных свойств ортогонального проецирования в создании теоретической базы курса. особое внимание уделено способам образования поверхностей, их заданию на </a:t>
            </a:r>
            <a:r>
              <a:rPr lang="ru-RU" sz="2000" dirty="0" err="1" smtClean="0"/>
              <a:t>элюре</a:t>
            </a:r>
            <a:r>
              <a:rPr lang="ru-RU" sz="2000" dirty="0" smtClean="0"/>
              <a:t> Монжа.</a:t>
            </a:r>
          </a:p>
          <a:p>
            <a:r>
              <a:rPr lang="ru-RU" sz="2000" dirty="0" smtClean="0"/>
              <a:t>Экземпляры: всего:20 -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.(17),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  </a:t>
            </a:r>
          </a:p>
          <a:p>
            <a:r>
              <a:rPr lang="ru-RU" sz="2000" dirty="0" smtClean="0"/>
              <a:t>2011. - 172 с. всего: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.(17), </a:t>
            </a:r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13314" name="Picture 2" descr="Картинки по запросу Фролов С.А.  Начертательная 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16835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1417638"/>
            <a:ext cx="2304256" cy="1723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8640"/>
            <a:ext cx="4834880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22.151.3я73</a:t>
            </a:r>
          </a:p>
          <a:p>
            <a:r>
              <a:rPr lang="ru-RU" sz="2000" dirty="0" smtClean="0"/>
              <a:t>Ф 91</a:t>
            </a:r>
          </a:p>
          <a:p>
            <a:r>
              <a:rPr lang="ru-RU" sz="2000" dirty="0" smtClean="0"/>
              <a:t>Фролов С. А. </a:t>
            </a:r>
          </a:p>
          <a:p>
            <a:r>
              <a:rPr lang="ru-RU" sz="2000" dirty="0" smtClean="0"/>
              <a:t>Сборник задач по начертательной геометрии : учебное пособие / С. А. Фролов. - СПб. : Лань, 2008. - 192 с. </a:t>
            </a:r>
          </a:p>
          <a:p>
            <a:r>
              <a:rPr lang="ru-RU" sz="2000" dirty="0" smtClean="0"/>
              <a:t>Аннотация: Представлены задачи, распределенные по разделам, соответствующим тематике глав учебника С.А. Фролова "Начертательная геометрия".</a:t>
            </a:r>
          </a:p>
          <a:p>
            <a:r>
              <a:rPr lang="ru-RU" sz="2000" dirty="0" smtClean="0"/>
              <a:t>Экземпляры: всего:6 -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.(4),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№1(1)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Фролов С. А.  Сборник задач по начертательной геомет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42900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5962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32.973я73</a:t>
            </a:r>
          </a:p>
          <a:p>
            <a:r>
              <a:rPr lang="ru-RU" sz="8000" dirty="0" smtClean="0"/>
              <a:t>Х 35</a:t>
            </a:r>
          </a:p>
          <a:p>
            <a:r>
              <a:rPr lang="ru-RU" sz="8000" dirty="0" smtClean="0"/>
              <a:t> Хейфец  А. Л. </a:t>
            </a:r>
          </a:p>
          <a:p>
            <a:r>
              <a:rPr lang="ru-RU" sz="8000" dirty="0" smtClean="0"/>
              <a:t>Компьютерная графика для строителей : учебник для академического </a:t>
            </a:r>
            <a:r>
              <a:rPr lang="ru-RU" sz="8000" dirty="0" err="1" smtClean="0"/>
              <a:t>бакалавриата</a:t>
            </a:r>
            <a:r>
              <a:rPr lang="ru-RU" sz="8000" dirty="0" smtClean="0"/>
              <a:t> / А. Л. Хейфец, В. Н. Васильева, И. В. </a:t>
            </a:r>
            <a:r>
              <a:rPr lang="ru-RU" sz="8000" dirty="0" err="1" smtClean="0"/>
              <a:t>Буторина</a:t>
            </a:r>
            <a:r>
              <a:rPr lang="ru-RU" sz="8000" dirty="0" smtClean="0"/>
              <a:t> ; - 2-е изд. </a:t>
            </a:r>
            <a:r>
              <a:rPr lang="ru-RU" sz="8000" dirty="0" err="1" smtClean="0"/>
              <a:t>перераб</a:t>
            </a:r>
            <a:r>
              <a:rPr lang="ru-RU" sz="8000" dirty="0" smtClean="0"/>
              <a:t>. и доп. - М. : Изд. </a:t>
            </a:r>
            <a:r>
              <a:rPr lang="ru-RU" sz="8000" dirty="0" err="1" smtClean="0"/>
              <a:t>Юрайт</a:t>
            </a:r>
            <a:r>
              <a:rPr lang="ru-RU" sz="8000" dirty="0" smtClean="0"/>
              <a:t>, 2018. - 204 с. -</a:t>
            </a:r>
          </a:p>
          <a:p>
            <a:r>
              <a:rPr lang="ru-RU" sz="8000" dirty="0" smtClean="0"/>
              <a:t>Аннотация: Приведенный учебник обобщает методические разработки авторов по новому наполнению графических заданий.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  <a:p>
            <a:r>
              <a:rPr lang="ru-RU" sz="8000" dirty="0" smtClean="0"/>
              <a:t>  Экземпляры: всего:5 -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.(3)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60040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608" y="1417638"/>
            <a:ext cx="1800200" cy="1363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12072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30.11</a:t>
            </a:r>
          </a:p>
          <a:p>
            <a:r>
              <a:rPr lang="ru-RU" sz="2200" dirty="0" smtClean="0"/>
              <a:t>Ч-37</a:t>
            </a:r>
          </a:p>
          <a:p>
            <a:r>
              <a:rPr lang="ru-RU" sz="2200" dirty="0" err="1" smtClean="0"/>
              <a:t>Чекмарев</a:t>
            </a:r>
            <a:r>
              <a:rPr lang="ru-RU" sz="2200" dirty="0" smtClean="0"/>
              <a:t> А.А. </a:t>
            </a:r>
          </a:p>
          <a:p>
            <a:r>
              <a:rPr lang="ru-RU" sz="2200" dirty="0" smtClean="0"/>
              <a:t>Справочник по машиностроительному черчению / А.А. </a:t>
            </a:r>
            <a:r>
              <a:rPr lang="ru-RU" sz="2200" dirty="0" err="1" smtClean="0"/>
              <a:t>Чекмарев</a:t>
            </a:r>
            <a:r>
              <a:rPr lang="ru-RU" sz="2200" dirty="0" smtClean="0"/>
              <a:t>. - 2-е изд., </a:t>
            </a:r>
            <a:r>
              <a:rPr lang="ru-RU" sz="2200" dirty="0" err="1" smtClean="0"/>
              <a:t>перераб</a:t>
            </a:r>
            <a:r>
              <a:rPr lang="ru-RU" sz="2200" dirty="0" smtClean="0"/>
              <a:t>. - М. : Высшая школа, 2000. - 493 с.</a:t>
            </a:r>
          </a:p>
          <a:p>
            <a:r>
              <a:rPr lang="ru-RU" sz="2200" dirty="0" smtClean="0"/>
              <a:t>Аннотация: Настоящий справочник подготовлен с учетом программ по инженерной графике для машиностроительных и приборостроительных специальностей и дополняет имеющиеся учебники и учебные пособия конкретными материалами.</a:t>
            </a:r>
          </a:p>
          <a:p>
            <a:r>
              <a:rPr lang="ru-RU" sz="2200" dirty="0" smtClean="0"/>
              <a:t> Экземпляры: всего:78 -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.(61), ЧЗ №2(9),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№1(9)</a:t>
            </a:r>
          </a:p>
          <a:p>
            <a:r>
              <a:rPr lang="ru-RU" sz="2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Картинки по запросу Федоренко  В. А.  Справочник по машиностроительному черч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1683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417638"/>
            <a:ext cx="2664296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30.11ям3</a:t>
            </a:r>
          </a:p>
          <a:p>
            <a:r>
              <a:rPr lang="ru-RU" sz="2200" dirty="0" smtClean="0"/>
              <a:t>Ч-37</a:t>
            </a:r>
          </a:p>
          <a:p>
            <a:r>
              <a:rPr lang="ru-RU" sz="2200" dirty="0" err="1" smtClean="0"/>
              <a:t>Чекмарев</a:t>
            </a:r>
            <a:r>
              <a:rPr lang="ru-RU" sz="2200" dirty="0" smtClean="0"/>
              <a:t> А.А. </a:t>
            </a:r>
          </a:p>
          <a:p>
            <a:r>
              <a:rPr lang="ru-RU" sz="2200" dirty="0" smtClean="0"/>
              <a:t>Начертательная геометрия и черчение : учебник для вузов / А.А. </a:t>
            </a:r>
            <a:r>
              <a:rPr lang="ru-RU" sz="2200" dirty="0" err="1" smtClean="0"/>
              <a:t>Чекмарев</a:t>
            </a:r>
            <a:r>
              <a:rPr lang="ru-RU" sz="2200" dirty="0" smtClean="0"/>
              <a:t>. - 2-е изд., </a:t>
            </a:r>
            <a:r>
              <a:rPr lang="ru-RU" sz="2200" dirty="0" err="1" smtClean="0"/>
              <a:t>испр</a:t>
            </a:r>
            <a:r>
              <a:rPr lang="ru-RU" sz="2200" dirty="0" smtClean="0"/>
              <a:t>. и доп. - М. : ВЛАДОС, 2002, то же 2003, то же 2005. - 472 с.</a:t>
            </a:r>
          </a:p>
          <a:p>
            <a:r>
              <a:rPr lang="ru-RU" sz="2200" dirty="0" smtClean="0"/>
              <a:t>Аннотация: В учебнике изложены основы начертательной геометрии в непосредственной связи с основами технического рисунка и черчения, основы машиностроительного черчения, правила выполнения схем, даны элементы строительного и топографического черчения.</a:t>
            </a:r>
          </a:p>
          <a:p>
            <a:r>
              <a:rPr lang="ru-RU" sz="2200" dirty="0" smtClean="0"/>
              <a:t> Экземпляры: всего:108 -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.(100),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№1(4), ЧЗ №2(1),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№2(2), №4(2)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Чекмарев А.А.  Начертательная геометрия и чер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4480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1417638"/>
            <a:ext cx="2232248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8640"/>
            <a:ext cx="4834880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30.11я73</a:t>
            </a:r>
          </a:p>
          <a:p>
            <a:r>
              <a:rPr lang="ru-RU" sz="2000" dirty="0" smtClean="0"/>
              <a:t>Ч-37</a:t>
            </a:r>
          </a:p>
          <a:p>
            <a:r>
              <a:rPr lang="ru-RU" sz="2000" dirty="0" err="1" smtClean="0"/>
              <a:t>Чекмарев</a:t>
            </a:r>
            <a:r>
              <a:rPr lang="ru-RU" sz="2000" dirty="0" smtClean="0"/>
              <a:t>  А. А. </a:t>
            </a:r>
          </a:p>
          <a:p>
            <a:r>
              <a:rPr lang="ru-RU" sz="2000" dirty="0" smtClean="0"/>
              <a:t>Инженерная графика. Машиностроительное черчение : учебник/ А. А. </a:t>
            </a:r>
            <a:r>
              <a:rPr lang="ru-RU" sz="2000" dirty="0" err="1" smtClean="0"/>
              <a:t>Чекмарев</a:t>
            </a:r>
            <a:r>
              <a:rPr lang="ru-RU" sz="2000" dirty="0" smtClean="0"/>
              <a:t>. - М. : ИНФРА-М, 2012. - 396 с. </a:t>
            </a:r>
          </a:p>
          <a:p>
            <a:r>
              <a:rPr lang="ru-RU" sz="2000" dirty="0" smtClean="0"/>
              <a:t>Аннотация: Изложены правила изображения на чертеже деталей и собираемых из них изделий.</a:t>
            </a:r>
          </a:p>
          <a:p>
            <a:r>
              <a:rPr lang="ru-RU" sz="2000" dirty="0" smtClean="0"/>
              <a:t> Экземпляры: всего:12 -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.(10),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№1(2)</a:t>
            </a:r>
          </a:p>
          <a:p>
            <a:r>
              <a:rPr lang="ru-RU" sz="2000" dirty="0" smtClean="0"/>
              <a:t> 2010. - 396 с. всего: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.(12), </a:t>
            </a:r>
            <a:endParaRPr lang="ru-RU" sz="2000" dirty="0"/>
          </a:p>
        </p:txBody>
      </p:sp>
      <p:pic>
        <p:nvPicPr>
          <p:cNvPr id="9218" name="Picture 2" descr="Картинки по запросу Чекмарев А.А.  Начертательная геометрия и чер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95232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3205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«История 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9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2010 года по 2014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754760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619268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22.11я73</a:t>
            </a:r>
          </a:p>
          <a:p>
            <a:r>
              <a:rPr lang="ru-RU" sz="8000" dirty="0" smtClean="0"/>
              <a:t>В83</a:t>
            </a:r>
          </a:p>
          <a:p>
            <a:r>
              <a:rPr lang="ru-RU" sz="8000" dirty="0" smtClean="0"/>
              <a:t>Высшая математика для экономистов / ред. : Н. Ш. Кремер . - 3-е изд. - М. : ЮНИТИ-ДАНА, 2007. - 479 с. </a:t>
            </a:r>
          </a:p>
          <a:p>
            <a:r>
              <a:rPr lang="ru-RU" sz="8000" dirty="0" smtClean="0"/>
              <a:t> Аннотация: Эта книга - не только учебник, но и краткое руководство к решению задач по основам высшей математики. Излагаемые в достаточно краткой форме с необходимыми обоснованиями основные положения учебного материала сопровождаются большим количеством задач, приводимых с решениями и для самостоятельной работы. Раскрывается экономический смысл математических понятий, приводятся простейшие приложения высшей математики в экономике</a:t>
            </a:r>
          </a:p>
          <a:p>
            <a:r>
              <a:rPr lang="ru-RU" sz="8000" dirty="0" smtClean="0"/>
              <a:t> Экземпляры: всего:48 -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.(48)</a:t>
            </a:r>
          </a:p>
          <a:p>
            <a:endParaRPr lang="ru-RU" sz="3600" dirty="0" smtClean="0"/>
          </a:p>
          <a:p>
            <a:r>
              <a:rPr lang="ru-RU" sz="36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4" name="Picture 4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9604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417638"/>
            <a:ext cx="2448272" cy="1507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048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63.3(2)я73</a:t>
            </a:r>
          </a:p>
          <a:p>
            <a:r>
              <a:rPr lang="ru-RU" sz="2000" dirty="0" smtClean="0"/>
              <a:t>З-93</a:t>
            </a:r>
          </a:p>
          <a:p>
            <a:r>
              <a:rPr lang="ru-RU" sz="2000" dirty="0" smtClean="0"/>
              <a:t>Зуев  М. Н. </a:t>
            </a:r>
          </a:p>
          <a:p>
            <a:r>
              <a:rPr lang="ru-RU" sz="2000" dirty="0" smtClean="0"/>
              <a:t>История России : учебное пособие для бакалавров.; / М. Н. Зуев. - 2-е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- М. :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2013. - 655 с. - (Серия: Бакалавр. Базовый курс)</a:t>
            </a:r>
          </a:p>
          <a:p>
            <a:r>
              <a:rPr lang="ru-RU" sz="2000" dirty="0" smtClean="0"/>
              <a:t>Аннотация: В сжатой форме излагаются основные этапы развития российской государственности с древнейших времен до наших дней.</a:t>
            </a:r>
          </a:p>
          <a:p>
            <a:pPr>
              <a:buNone/>
            </a:pPr>
            <a:r>
              <a:rPr lang="ru-RU" sz="2000" dirty="0" smtClean="0"/>
              <a:t>	Экземпляры: всего:21 -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№1(3),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№2(1), </a:t>
            </a:r>
            <a:r>
              <a:rPr lang="ru-RU" sz="2000" dirty="0" err="1" smtClean="0"/>
              <a:t>аб</a:t>
            </a:r>
            <a:r>
              <a:rPr lang="ru-RU" sz="2000" dirty="0" smtClean="0"/>
              <a:t>.(17)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Картинки по запросу Зуев  М. Н.  История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02433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1417638"/>
            <a:ext cx="2520280" cy="1435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12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63.3(2)я73</a:t>
            </a:r>
          </a:p>
          <a:p>
            <a:r>
              <a:rPr lang="ru-RU" dirty="0" smtClean="0"/>
              <a:t>И 90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История России для технических вузов : учебник для бакалавров.; / ред.: М. Н. Зуев, А. А. </a:t>
            </a:r>
            <a:r>
              <a:rPr lang="ru-RU" dirty="0" err="1" smtClean="0"/>
              <a:t>Чернобаев</a:t>
            </a:r>
            <a:r>
              <a:rPr lang="ru-RU" dirty="0" smtClean="0"/>
              <a:t>. - 4-е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</a:t>
            </a:r>
            <a:r>
              <a:rPr lang="ru-RU" dirty="0" err="1" smtClean="0"/>
              <a:t>Юрайт</a:t>
            </a:r>
            <a:r>
              <a:rPr lang="ru-RU" dirty="0" smtClean="0"/>
              <a:t>, 2014. - 639 с.</a:t>
            </a:r>
          </a:p>
          <a:p>
            <a:r>
              <a:rPr lang="ru-RU" dirty="0" smtClean="0"/>
              <a:t>Аннотация: В учебнике с учетом современного уровня развития исторической науки в сжатой форме излагаются основные события и проблемы истории России с древнейших времен и до наших дней.</a:t>
            </a:r>
          </a:p>
          <a:p>
            <a:r>
              <a:rPr lang="ru-RU" dirty="0" smtClean="0"/>
              <a:t>Экземпляры: всего:45 - </a:t>
            </a:r>
            <a:r>
              <a:rPr lang="ru-RU" dirty="0" err="1" smtClean="0"/>
              <a:t>аб</a:t>
            </a:r>
            <a:r>
              <a:rPr lang="ru-RU" dirty="0" smtClean="0"/>
              <a:t>.(41), </a:t>
            </a:r>
            <a:r>
              <a:rPr lang="ru-RU" dirty="0" err="1" smtClean="0"/>
              <a:t>Чз</a:t>
            </a:r>
            <a:r>
              <a:rPr lang="ru-RU" dirty="0" smtClean="0"/>
              <a:t> №1(2),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История России для технических вузов : учебник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476625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1417638"/>
            <a:ext cx="2376264" cy="1435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63.3(2)я73</a:t>
            </a:r>
          </a:p>
          <a:p>
            <a:r>
              <a:rPr lang="ru-RU" sz="2200" dirty="0" smtClean="0"/>
              <a:t>И 90</a:t>
            </a:r>
          </a:p>
          <a:p>
            <a:r>
              <a:rPr lang="ru-RU" sz="2200" dirty="0" smtClean="0"/>
              <a:t>История России (XX - начало XXI века) : учебник для бакалавров.; / ред. Д. О. </a:t>
            </a:r>
            <a:r>
              <a:rPr lang="ru-RU" sz="2200" dirty="0" err="1" smtClean="0"/>
              <a:t>Чураков</a:t>
            </a:r>
            <a:r>
              <a:rPr lang="ru-RU" sz="2200" dirty="0" smtClean="0"/>
              <a:t>. - М. :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2014. - 336 с. - (Серия: Бакалавр. Базовый курс)</a:t>
            </a:r>
          </a:p>
          <a:p>
            <a:r>
              <a:rPr lang="ru-RU" sz="2200" dirty="0" smtClean="0"/>
              <a:t>Аннотация: В учебнике формулируются цели, задачи, определяется актуальность и раскрывается сложность изучения и преподавания истории России этого периода, объяснимые значительной политизацией новейшей истории нашей страны, наличием различных подходов  и альтернативных оценок тех или иных событий.</a:t>
            </a:r>
          </a:p>
          <a:p>
            <a:r>
              <a:rPr lang="ru-RU" sz="2200" dirty="0" smtClean="0"/>
              <a:t> Экземпляры: всего:5 -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Картинки по запросу История России (XX - начало XXI века) : учебник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09634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15616" y="1417638"/>
            <a:ext cx="2232248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63.3(2)я73</a:t>
            </a:r>
          </a:p>
          <a:p>
            <a:r>
              <a:rPr lang="ru-RU" sz="2200" dirty="0" smtClean="0"/>
              <a:t>К 43</a:t>
            </a:r>
          </a:p>
          <a:p>
            <a:r>
              <a:rPr lang="ru-RU" sz="2200" dirty="0" smtClean="0"/>
              <a:t>Кириллов  В. В. </a:t>
            </a:r>
          </a:p>
          <a:p>
            <a:r>
              <a:rPr lang="ru-RU" sz="2200" dirty="0" smtClean="0"/>
              <a:t>История России : учебное пособие для бакалавров.; / В. В. Кириллов. - 5-е изд., </a:t>
            </a:r>
            <a:r>
              <a:rPr lang="ru-RU" sz="2200" dirty="0" err="1" smtClean="0"/>
              <a:t>испр</a:t>
            </a:r>
            <a:r>
              <a:rPr lang="ru-RU" sz="2200" dirty="0" smtClean="0"/>
              <a:t>. и доп. - М. :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2013. - 663 с. - (Серия: Бакалавр. Базовый курс)</a:t>
            </a:r>
          </a:p>
          <a:p>
            <a:r>
              <a:rPr lang="ru-RU" sz="2200" dirty="0" smtClean="0"/>
              <a:t>Аннотация: Освещает историю нашей страны с древнейших времен до современности. Текст издания сопровождается большим количеством схем и таблиц, которые дают возможность лучше понять и усвоить обширный  фактический материал по истории России.</a:t>
            </a:r>
          </a:p>
          <a:p>
            <a:r>
              <a:rPr lang="ru-RU" sz="2200" dirty="0" smtClean="0"/>
              <a:t> Экземпляры: всего:21 -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№1(3),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.(17)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Кириллов  В. В.  История России : учебное пособие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05225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31640" y="1417638"/>
            <a:ext cx="2160240" cy="1507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63.3(2)я73</a:t>
            </a:r>
          </a:p>
          <a:p>
            <a:r>
              <a:rPr lang="ru-RU" sz="2200" dirty="0" smtClean="0"/>
              <a:t>К 89</a:t>
            </a:r>
          </a:p>
          <a:p>
            <a:r>
              <a:rPr lang="ru-RU" sz="2200" dirty="0" smtClean="0"/>
              <a:t>Кузнецов  И. Н. </a:t>
            </a:r>
          </a:p>
          <a:p>
            <a:r>
              <a:rPr lang="ru-RU" sz="2200" dirty="0" smtClean="0"/>
              <a:t>Отечественная история : учебник.; рекомендовано МО РФ / И. Н. Кузнецов. - 7-е изд., </a:t>
            </a:r>
            <a:r>
              <a:rPr lang="ru-RU" sz="2200" dirty="0" err="1" smtClean="0"/>
              <a:t>испр</a:t>
            </a:r>
            <a:r>
              <a:rPr lang="ru-RU" sz="2200" dirty="0" smtClean="0"/>
              <a:t>. и доп. - М. : "Дашков и К", 2010. - 816 с.</a:t>
            </a:r>
          </a:p>
          <a:p>
            <a:r>
              <a:rPr lang="ru-RU" sz="2200" dirty="0" smtClean="0"/>
              <a:t>Аннотация: Рассматриваются основные вехи российской истории с IX по начало XXI в. Приведены хронология основных событий российской истории, словарь основных терминов и понятий, персоналии, библиография.</a:t>
            </a:r>
          </a:p>
          <a:p>
            <a:r>
              <a:rPr lang="ru-RU" sz="2200" dirty="0" smtClean="0"/>
              <a:t> Экземпляры: всего:29 -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.(25), №4(1),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№1(3)</a:t>
            </a:r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Кузнецов  И. Н.  Отечественная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0243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1417638"/>
            <a:ext cx="2304256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120720"/>
          </a:xfrm>
        </p:spPr>
        <p:txBody>
          <a:bodyPr>
            <a:noAutofit/>
          </a:bodyPr>
          <a:lstStyle/>
          <a:p>
            <a:r>
              <a:rPr lang="ru-RU" sz="2000" dirty="0" smtClean="0"/>
              <a:t>63.3(2)я73</a:t>
            </a:r>
          </a:p>
          <a:p>
            <a:r>
              <a:rPr lang="ru-RU" sz="2000" dirty="0" smtClean="0"/>
              <a:t>Н 48</a:t>
            </a:r>
          </a:p>
          <a:p>
            <a:r>
              <a:rPr lang="ru-RU" sz="2000" dirty="0" smtClean="0"/>
              <a:t>Некрасова  М. Б. </a:t>
            </a:r>
          </a:p>
          <a:p>
            <a:r>
              <a:rPr lang="ru-RU" sz="2000" dirty="0" smtClean="0"/>
              <a:t>Отечественная история : учебное пособие для бакалавров.; / М. Б. Некрасова. - 3-е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- М. :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2013. - 415 с. - (Серия: Бакалавр. Базовый курс)</a:t>
            </a:r>
          </a:p>
          <a:p>
            <a:r>
              <a:rPr lang="ru-RU" sz="2000" dirty="0" smtClean="0"/>
              <a:t>Аннотация: В сжатой форме изложены основные события отечественной истории. особое внимание уделено темам, вызывающим наибольшие трудности при изучении материала и сдаче экзаменов.</a:t>
            </a:r>
          </a:p>
          <a:p>
            <a:r>
              <a:rPr lang="ru-RU" sz="2000" dirty="0" smtClean="0"/>
              <a:t>Экземпляры: всего:31 -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№1(3),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№2(1), </a:t>
            </a:r>
            <a:r>
              <a:rPr lang="ru-RU" sz="2000" dirty="0" err="1" smtClean="0"/>
              <a:t>аб</a:t>
            </a:r>
            <a:r>
              <a:rPr lang="ru-RU" sz="2000" dirty="0" smtClean="0"/>
              <a:t>.(27)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6146" name="Picture 2" descr="Картинки по запросу Некрасова  М. Б.  Отечественная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295232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1417638"/>
            <a:ext cx="1800200" cy="10752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63.3(2)я73</a:t>
            </a:r>
          </a:p>
          <a:p>
            <a:r>
              <a:rPr lang="ru-RU" dirty="0" smtClean="0"/>
              <a:t>Н 72</a:t>
            </a:r>
          </a:p>
          <a:p>
            <a:r>
              <a:rPr lang="ru-RU" dirty="0" smtClean="0"/>
              <a:t>Новейшая история России. 1914-2011 : учебное пособие для бакалавров.; / ред. М. В. </a:t>
            </a:r>
            <a:r>
              <a:rPr lang="ru-RU" dirty="0" err="1" smtClean="0"/>
              <a:t>Ходяков</a:t>
            </a:r>
            <a:r>
              <a:rPr lang="ru-RU" dirty="0" smtClean="0"/>
              <a:t> . - 6-е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</a:t>
            </a:r>
            <a:r>
              <a:rPr lang="ru-RU" dirty="0" err="1" smtClean="0"/>
              <a:t>Юрайт</a:t>
            </a:r>
            <a:r>
              <a:rPr lang="ru-RU" dirty="0" smtClean="0"/>
              <a:t>, 2013. - 541 с. - (Серия: Бакалавр. Базовый курс)</a:t>
            </a:r>
          </a:p>
          <a:p>
            <a:r>
              <a:rPr lang="ru-RU" dirty="0" smtClean="0"/>
              <a:t>Аннотация: На большом фактическом материале с учетом новейших достижений историографии показаны основные этапы развития государства, дана характеристика политических, экономических, социальных и культурных составляющих исторического процесса, освещена повседневная жизнь населения России.</a:t>
            </a:r>
          </a:p>
          <a:p>
            <a:r>
              <a:rPr lang="ru-RU" dirty="0" smtClean="0"/>
              <a:t>Экземпляры: всего:16 - </a:t>
            </a:r>
            <a:r>
              <a:rPr lang="ru-RU" dirty="0" err="1" smtClean="0"/>
              <a:t>Чз</a:t>
            </a:r>
            <a:r>
              <a:rPr lang="ru-RU" dirty="0" smtClean="0"/>
              <a:t> №1(3), </a:t>
            </a:r>
            <a:r>
              <a:rPr lang="ru-RU" dirty="0" err="1" smtClean="0"/>
              <a:t>Чз</a:t>
            </a:r>
            <a:r>
              <a:rPr lang="ru-RU" dirty="0" smtClean="0"/>
              <a:t> №2(1), </a:t>
            </a:r>
            <a:r>
              <a:rPr lang="ru-RU" dirty="0" err="1" smtClean="0"/>
              <a:t>аб</a:t>
            </a:r>
            <a:r>
              <a:rPr lang="ru-RU" dirty="0" smtClean="0"/>
              <a:t>.(12)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Новейшая история России. 1914-2011 : учебное пособие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02433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1417638"/>
            <a:ext cx="2736304" cy="1003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976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63.3(2)4я73</a:t>
            </a:r>
          </a:p>
          <a:p>
            <a:r>
              <a:rPr lang="ru-RU" dirty="0" smtClean="0"/>
              <a:t>П 12</a:t>
            </a:r>
          </a:p>
          <a:p>
            <a:r>
              <a:rPr lang="ru-RU" dirty="0" smtClean="0"/>
              <a:t>Павленко  Н. И. </a:t>
            </a:r>
          </a:p>
          <a:p>
            <a:r>
              <a:rPr lang="ru-RU" dirty="0" smtClean="0"/>
              <a:t>История России с древнейших времен до 1861 года : учебник.; / Н. И. Павленко, И. Л. Андреев, В. А. Федоров. - 5-е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</a:t>
            </a:r>
            <a:r>
              <a:rPr lang="ru-RU" dirty="0" err="1" smtClean="0"/>
              <a:t>Юрайт</a:t>
            </a:r>
            <a:r>
              <a:rPr lang="ru-RU" dirty="0" smtClean="0"/>
              <a:t>, 2011. - 712 с. - (Основы наук)</a:t>
            </a:r>
          </a:p>
          <a:p>
            <a:r>
              <a:rPr lang="ru-RU" dirty="0" smtClean="0"/>
              <a:t>Аннотация: Излагается история России с древнейших времен до 1861 г. Получили освещение основные проблемы социально - экономического и политического развития, вопросы истории культуры и быта в соответствии с представлением о них современной исторической науки.</a:t>
            </a:r>
          </a:p>
          <a:p>
            <a:r>
              <a:rPr lang="ru-RU" dirty="0" smtClean="0"/>
              <a:t>Экземпляры: всего:100 - </a:t>
            </a:r>
            <a:r>
              <a:rPr lang="ru-RU" dirty="0" err="1" smtClean="0"/>
              <a:t>аб</a:t>
            </a:r>
            <a:r>
              <a:rPr lang="ru-RU" dirty="0" smtClean="0"/>
              <a:t>.(95), №4(2),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№1(2)  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Павленко  Н. И.  История России с древнейших времен до 1861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3123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1417638"/>
            <a:ext cx="2304256" cy="1867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114800" cy="6048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63.3(2)5я73</a:t>
            </a:r>
          </a:p>
          <a:p>
            <a:r>
              <a:rPr lang="ru-RU" dirty="0" smtClean="0"/>
              <a:t>Ф 33</a:t>
            </a:r>
          </a:p>
          <a:p>
            <a:r>
              <a:rPr lang="ru-RU" dirty="0" smtClean="0"/>
              <a:t> Федоров  В. А. </a:t>
            </a:r>
          </a:p>
          <a:p>
            <a:r>
              <a:rPr lang="ru-RU" dirty="0" smtClean="0"/>
              <a:t>История России. 1861-1917 : учебник для бакалавров.; рекомендовано МО РФ / В. А. Федоров. - 3-е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</a:t>
            </a:r>
            <a:r>
              <a:rPr lang="ru-RU" dirty="0" err="1" smtClean="0"/>
              <a:t>Юрайт</a:t>
            </a:r>
            <a:r>
              <a:rPr lang="ru-RU" dirty="0" smtClean="0"/>
              <a:t>, 2013. - 494 с. – (Бакалавр. Базовый курс)</a:t>
            </a:r>
          </a:p>
          <a:p>
            <a:r>
              <a:rPr lang="ru-RU" dirty="0" smtClean="0"/>
              <a:t>Аннотация: Подробно освещаются проблемы социально-экономического развития страны, внутренней и внешней политики, освободительного движения. Отдельные главы посвящены истории культуры и Русской православной церкви.</a:t>
            </a:r>
          </a:p>
          <a:p>
            <a:r>
              <a:rPr lang="ru-RU" dirty="0" smtClean="0"/>
              <a:t>Экземпляры: всего: - </a:t>
            </a:r>
            <a:r>
              <a:rPr lang="ru-RU" dirty="0" err="1" smtClean="0"/>
              <a:t>аб</a:t>
            </a:r>
            <a:r>
              <a:rPr lang="ru-RU" dirty="0" smtClean="0"/>
              <a:t>.(41); </a:t>
            </a:r>
          </a:p>
          <a:p>
            <a:r>
              <a:rPr lang="ru-RU" dirty="0" err="1" smtClean="0"/>
              <a:t>Чз</a:t>
            </a:r>
            <a:r>
              <a:rPr lang="ru-RU" dirty="0" smtClean="0"/>
              <a:t> №1(3),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</a:p>
          <a:p>
            <a:r>
              <a:rPr lang="ru-RU" dirty="0" smtClean="0"/>
              <a:t>2011. - 482 с. - </a:t>
            </a:r>
            <a:r>
              <a:rPr lang="ru-RU" dirty="0" err="1" smtClean="0"/>
              <a:t>аб</a:t>
            </a:r>
            <a:r>
              <a:rPr lang="ru-RU" dirty="0" smtClean="0"/>
              <a:t>.(95), </a:t>
            </a:r>
          </a:p>
          <a:p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№1(2)</a:t>
            </a:r>
          </a:p>
          <a:p>
            <a:r>
              <a:rPr lang="ru-RU" sz="25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8" name="Picture 6" descr="Картинки по запросу  Федоров  В. А.  История России. 1861-1917 : учебник для бакалавров.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324036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4 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2008 года по 2017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3096344" cy="26642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9767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22.1я73</a:t>
            </a:r>
          </a:p>
          <a:p>
            <a:r>
              <a:rPr lang="ru-RU" dirty="0" smtClean="0"/>
              <a:t>И 60</a:t>
            </a:r>
          </a:p>
          <a:p>
            <a:r>
              <a:rPr lang="ru-RU" dirty="0" smtClean="0"/>
              <a:t>Индивидуальные задания по высшей математике : учебное пособие. В 4-х ч. : / ред. А. П. </a:t>
            </a:r>
            <a:r>
              <a:rPr lang="ru-RU" dirty="0" err="1" smtClean="0"/>
              <a:t>Рябушко</a:t>
            </a:r>
            <a:r>
              <a:rPr lang="ru-RU" dirty="0" smtClean="0"/>
              <a:t>. - Мн. : Высшая школа. - 2007</a:t>
            </a:r>
          </a:p>
          <a:p>
            <a:r>
              <a:rPr lang="ru-RU" dirty="0" smtClean="0"/>
              <a:t>Ч. 1. : Линейная и векторная алгебра. Аналитическая геометрия. Дифференциальное исчисление функций одной переменной.-304 с.  </a:t>
            </a:r>
          </a:p>
          <a:p>
            <a:r>
              <a:rPr lang="ru-RU" dirty="0" smtClean="0"/>
              <a:t>Аннотация: Это первая книга комплекса учебных пособий по высшей математике, направленных на развитие и активизацию самостоятельной работы студентов  технических вузов. Содержатся теоретические сведения и наборы задач для аудиторных и индивидуальных заданий.</a:t>
            </a:r>
          </a:p>
          <a:p>
            <a:r>
              <a:rPr lang="ru-RU" dirty="0" smtClean="0"/>
              <a:t> 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.(13), №4(2)</a:t>
            </a:r>
          </a:p>
          <a:p>
            <a:pPr>
              <a:buNone/>
            </a:pPr>
            <a:r>
              <a:rPr lang="ru-RU" dirty="0" smtClean="0"/>
              <a:t>	- 2006 г. Ч. 1. - 270 с. всего: </a:t>
            </a:r>
            <a:r>
              <a:rPr lang="ru-RU" dirty="0" err="1" smtClean="0"/>
              <a:t>аб</a:t>
            </a:r>
            <a:r>
              <a:rPr lang="ru-RU" dirty="0" smtClean="0"/>
              <a:t>.(43)</a:t>
            </a:r>
          </a:p>
          <a:p>
            <a:endParaRPr lang="ru-RU" dirty="0"/>
          </a:p>
        </p:txBody>
      </p:sp>
      <p:pic>
        <p:nvPicPr>
          <p:cNvPr id="614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52839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1417638"/>
            <a:ext cx="2376264" cy="114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0487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71я73</a:t>
            </a:r>
          </a:p>
          <a:p>
            <a:r>
              <a:rPr lang="ru-RU" sz="2200" dirty="0" smtClean="0"/>
              <a:t>Б 14</a:t>
            </a:r>
          </a:p>
          <a:p>
            <a:r>
              <a:rPr lang="ru-RU" sz="2200" dirty="0" err="1" smtClean="0"/>
              <a:t>Багдасарьян</a:t>
            </a:r>
            <a:r>
              <a:rPr lang="ru-RU" sz="2200" dirty="0" smtClean="0"/>
              <a:t>  Н. Г. </a:t>
            </a:r>
          </a:p>
          <a:p>
            <a:r>
              <a:rPr lang="ru-RU" sz="2200" dirty="0" err="1" smtClean="0"/>
              <a:t>Культурология</a:t>
            </a:r>
            <a:r>
              <a:rPr lang="ru-RU" sz="2200" dirty="0" smtClean="0"/>
              <a:t> : учебник и практикум для бакалавров / Н. Г. </a:t>
            </a:r>
            <a:r>
              <a:rPr lang="ru-RU" sz="2200" dirty="0" err="1" smtClean="0"/>
              <a:t>Багдасарьян</a:t>
            </a:r>
            <a:r>
              <a:rPr lang="ru-RU" sz="2200" dirty="0" smtClean="0"/>
              <a:t>. - 3-е изд., </a:t>
            </a:r>
            <a:r>
              <a:rPr lang="ru-RU" sz="2200" dirty="0" err="1" smtClean="0"/>
              <a:t>перераб</a:t>
            </a:r>
            <a:r>
              <a:rPr lang="ru-RU" sz="2200" dirty="0" smtClean="0"/>
              <a:t>. и доп. - М. : Издательство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2015. - 556 с. - (Бакалавр. Базовый курс)</a:t>
            </a:r>
          </a:p>
          <a:p>
            <a:r>
              <a:rPr lang="ru-RU" sz="2200" dirty="0" smtClean="0"/>
              <a:t>Аннотация: Настоящее издание содержит тексты лекций по </a:t>
            </a:r>
            <a:r>
              <a:rPr lang="ru-RU" sz="2200" dirty="0" err="1" smtClean="0"/>
              <a:t>культурологии</a:t>
            </a:r>
            <a:r>
              <a:rPr lang="ru-RU" sz="2200" dirty="0" smtClean="0"/>
              <a:t>, а также литературу, проблемные вопросы, кейсы, темы заданий и самостоятельных работ.</a:t>
            </a:r>
          </a:p>
          <a:p>
            <a:r>
              <a:rPr lang="ru-RU" sz="2200" dirty="0" smtClean="0"/>
              <a:t>Экземпляры: всего:15 -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№2(2)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Багдасарьян  Н. Г.  Культурология : учебник и практикум для бакал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0963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1417638"/>
            <a:ext cx="2304256" cy="1363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604871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71.0я73</a:t>
            </a:r>
          </a:p>
          <a:p>
            <a:r>
              <a:rPr lang="ru-RU" sz="2200" dirty="0" smtClean="0"/>
              <a:t>К 90</a:t>
            </a:r>
          </a:p>
          <a:p>
            <a:r>
              <a:rPr lang="ru-RU" sz="2200" dirty="0" err="1" smtClean="0"/>
              <a:t>Культурология</a:t>
            </a:r>
            <a:r>
              <a:rPr lang="ru-RU" sz="2200" dirty="0" smtClean="0"/>
              <a:t> : учебник для вузов / ред.: Ю. Н. Солонин. - 3-е изд., </a:t>
            </a:r>
            <a:r>
              <a:rPr lang="ru-RU" sz="2200" dirty="0" err="1" smtClean="0"/>
              <a:t>испр</a:t>
            </a:r>
            <a:r>
              <a:rPr lang="ru-RU" sz="2200" dirty="0" smtClean="0"/>
              <a:t>. и доп. - М. : Издательство </a:t>
            </a:r>
            <a:r>
              <a:rPr lang="ru-RU" sz="2200" dirty="0" err="1" smtClean="0"/>
              <a:t>Юрайт</a:t>
            </a:r>
            <a:r>
              <a:rPr lang="ru-RU" sz="2200" dirty="0" smtClean="0"/>
              <a:t>, 2017. - 566 с. - (Бакалавр. Углубленный курс)</a:t>
            </a:r>
          </a:p>
          <a:p>
            <a:r>
              <a:rPr lang="ru-RU" sz="2200" dirty="0" smtClean="0"/>
              <a:t>Аннотация: Учебник представляет собой всестороннее изложение основных проблем культурологического знания на основе системного подхода.</a:t>
            </a:r>
          </a:p>
          <a:p>
            <a:r>
              <a:rPr lang="ru-RU" sz="2200" dirty="0" smtClean="0"/>
              <a:t>Экземпляры: всего:12 -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№1(2),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№2(2), </a:t>
            </a:r>
            <a:r>
              <a:rPr lang="ru-RU" sz="2200" dirty="0" err="1" smtClean="0"/>
              <a:t>аб</a:t>
            </a:r>
            <a:r>
              <a:rPr lang="ru-RU" sz="2200" dirty="0" smtClean="0"/>
              <a:t>.(8)</a:t>
            </a:r>
          </a:p>
          <a:p>
            <a:r>
              <a:rPr lang="ru-RU" sz="2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7282" name="Picture 2" descr="http://skupiknigi.ru/image/Small/multimedia/books_covers/1010326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1417638"/>
            <a:ext cx="2088232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71.0я73</a:t>
            </a:r>
          </a:p>
          <a:p>
            <a:r>
              <a:rPr lang="ru-RU" sz="8000" dirty="0" smtClean="0"/>
              <a:t>Г95</a:t>
            </a:r>
          </a:p>
          <a:p>
            <a:r>
              <a:rPr lang="ru-RU" sz="8000" dirty="0" smtClean="0"/>
              <a:t>Гуревич  П. С. </a:t>
            </a:r>
          </a:p>
          <a:p>
            <a:r>
              <a:rPr lang="ru-RU" sz="8000" dirty="0" err="1" smtClean="0"/>
              <a:t>Культурология</a:t>
            </a:r>
            <a:r>
              <a:rPr lang="ru-RU" sz="8000" dirty="0" smtClean="0"/>
              <a:t> : учебник. / П.С. Гуревич. - 2-е изд., стереотипное. - М. : Омега-Л, 2010. - 427 с. - (Университетский учебник)</a:t>
            </a:r>
          </a:p>
          <a:p>
            <a:r>
              <a:rPr lang="ru-RU" sz="8000" dirty="0" smtClean="0"/>
              <a:t>Аннотация: Освещены наиболее значительные проблемы </a:t>
            </a:r>
            <a:r>
              <a:rPr lang="ru-RU" sz="8000" dirty="0" err="1" smtClean="0"/>
              <a:t>культурологии</a:t>
            </a:r>
            <a:r>
              <a:rPr lang="ru-RU" sz="8000" dirty="0" smtClean="0"/>
              <a:t>: как соотносятся </a:t>
            </a:r>
            <a:r>
              <a:rPr lang="ru-RU" sz="8000" dirty="0" err="1" smtClean="0"/>
              <a:t>культурология</a:t>
            </a:r>
            <a:r>
              <a:rPr lang="ru-RU" sz="8000" dirty="0" smtClean="0"/>
              <a:t> и философия культуры, что такое культура, каким образом осуществляется поиск смысла в культуре, что обеспечивает динамику культуры. Особое внимание уделяется таким вопросам, как семиотический подход к культуре, </a:t>
            </a:r>
            <a:r>
              <a:rPr lang="ru-RU" sz="8000" dirty="0" err="1" smtClean="0"/>
              <a:t>аксиологическое</a:t>
            </a:r>
            <a:r>
              <a:rPr lang="ru-RU" sz="8000" dirty="0" smtClean="0"/>
              <a:t> измерение культуры, проблема целостности культуры. </a:t>
            </a:r>
          </a:p>
          <a:p>
            <a:r>
              <a:rPr lang="ru-RU" sz="8000" dirty="0" smtClean="0"/>
              <a:t> Экземпляры: всего:13 -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.(11),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№2(1),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№1(1)</a:t>
            </a:r>
          </a:p>
          <a:p>
            <a:r>
              <a:rPr lang="ru-RU" sz="8000" dirty="0" smtClean="0"/>
              <a:t> </a:t>
            </a:r>
          </a:p>
          <a:p>
            <a:r>
              <a:rPr lang="ru-RU" sz="3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6258" name="Picture 2" descr="Картинки по запросу Гуревич  П. С.  Культурология : учебник. / П.С. Гуревич. - 2-е изд.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514725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1417638"/>
            <a:ext cx="2232248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12072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71.0я73</a:t>
            </a:r>
          </a:p>
          <a:p>
            <a:r>
              <a:rPr lang="ru-RU" sz="2200" dirty="0" smtClean="0"/>
              <a:t>К 24</a:t>
            </a:r>
          </a:p>
          <a:p>
            <a:r>
              <a:rPr lang="ru-RU" sz="2200" dirty="0" smtClean="0"/>
              <a:t>Кармин, А. С. </a:t>
            </a:r>
          </a:p>
          <a:p>
            <a:r>
              <a:rPr lang="ru-RU" sz="2200" dirty="0" err="1" smtClean="0"/>
              <a:t>Культурология</a:t>
            </a:r>
            <a:r>
              <a:rPr lang="ru-RU" sz="2200" dirty="0" smtClean="0"/>
              <a:t> : учебник / А. С. Кармин, Е. С. Новикова. - СПб. : Питер, 2008. - 464 с. : ил</a:t>
            </a:r>
          </a:p>
          <a:p>
            <a:r>
              <a:rPr lang="ru-RU" sz="2200" dirty="0" smtClean="0"/>
              <a:t>Аннотация: Теоретические проблемы </a:t>
            </a:r>
            <a:r>
              <a:rPr lang="ru-RU" sz="2200" dirty="0" err="1" smtClean="0"/>
              <a:t>культурологии</a:t>
            </a:r>
            <a:r>
              <a:rPr lang="ru-RU" sz="2200" dirty="0" smtClean="0"/>
              <a:t> раскрываются с привлечением конкретного фактического материала.</a:t>
            </a:r>
          </a:p>
          <a:p>
            <a:r>
              <a:rPr lang="ru-RU" sz="2200" dirty="0" smtClean="0"/>
              <a:t>Экземпляры: всего:48 -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.(48),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№1(1),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№2(1) 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5234" name="Picture 2" descr="Картинки по запросу Кармин, А. С.  Культурология : учеб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74441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3240360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88640"/>
            <a:ext cx="4258816" cy="612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22.151.5</a:t>
            </a:r>
          </a:p>
          <a:p>
            <a:r>
              <a:rPr lang="ru-RU" sz="2000" dirty="0" smtClean="0"/>
              <a:t>К48</a:t>
            </a:r>
          </a:p>
          <a:p>
            <a:r>
              <a:rPr lang="ru-RU" sz="2000" dirty="0" err="1" smtClean="0"/>
              <a:t>Клетеник</a:t>
            </a:r>
            <a:r>
              <a:rPr lang="ru-RU" sz="2000" dirty="0" smtClean="0"/>
              <a:t> Д.В. </a:t>
            </a:r>
          </a:p>
          <a:p>
            <a:r>
              <a:rPr lang="ru-RU" sz="2000" dirty="0" smtClean="0"/>
              <a:t>Сборник задач по аналитической геометрии : учеб. пособие / Д.В. </a:t>
            </a:r>
            <a:r>
              <a:rPr lang="ru-RU" sz="2000" dirty="0" err="1" smtClean="0"/>
              <a:t>Клетеник</a:t>
            </a:r>
            <a:r>
              <a:rPr lang="ru-RU" sz="2000" dirty="0" smtClean="0"/>
              <a:t>. - 2002, 2003. - 200 с.</a:t>
            </a:r>
          </a:p>
          <a:p>
            <a:r>
              <a:rPr lang="ru-RU" sz="2000" dirty="0" err="1" smtClean="0"/>
              <a:t>Анотация</a:t>
            </a:r>
            <a:r>
              <a:rPr lang="ru-RU" sz="2000" dirty="0" smtClean="0"/>
              <a:t>: Содержит около 1300 задач по аналитической геометрии на плоскости и в пространстве.</a:t>
            </a:r>
          </a:p>
          <a:p>
            <a:pPr>
              <a:buNone/>
            </a:pPr>
            <a:r>
              <a:rPr lang="ru-RU" sz="2000" dirty="0" smtClean="0"/>
              <a:t>	Экземпляры: всего:233 -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.(233),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717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6004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1689</TotalTime>
  <Words>6707</Words>
  <Application>Microsoft Office PowerPoint</Application>
  <PresentationFormat>Экран (4:3)</PresentationFormat>
  <Paragraphs>639</Paragraphs>
  <Slides>83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Апекс</vt:lpstr>
      <vt:lpstr>Уважаемые читатели</vt:lpstr>
      <vt:lpstr>Высшая математика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ФИЗИКА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ХИМИЯ</vt:lpstr>
      <vt:lpstr>Слайд 29</vt:lpstr>
      <vt:lpstr>Слайд 30</vt:lpstr>
      <vt:lpstr>Слайд 31</vt:lpstr>
      <vt:lpstr>Слайд 32</vt:lpstr>
      <vt:lpstr>Слайд 33</vt:lpstr>
      <vt:lpstr>ИНЖЕНЕРНАЯ  ГЕОДЕЗИЯ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РУССКИЙ  ЯЗЫК</vt:lpstr>
      <vt:lpstr>Слайд 43</vt:lpstr>
      <vt:lpstr>Слайд 44</vt:lpstr>
      <vt:lpstr>Слайд 45</vt:lpstr>
      <vt:lpstr>Слайд 46</vt:lpstr>
      <vt:lpstr>Слайд 47</vt:lpstr>
      <vt:lpstr>Слайд 48</vt:lpstr>
      <vt:lpstr>Начертательная геометрия и инженерная графика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ИСТОРИЯ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КУЛЬТУРОЛОГИЯ</vt:lpstr>
      <vt:lpstr>Слайд 80</vt:lpstr>
      <vt:lpstr>Слайд 81</vt:lpstr>
      <vt:lpstr>Слайд 82</vt:lpstr>
      <vt:lpstr>Слайд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читатели</dc:title>
  <dc:creator>Библиотека</dc:creator>
  <cp:lastModifiedBy>bibl2</cp:lastModifiedBy>
  <cp:revision>205</cp:revision>
  <dcterms:created xsi:type="dcterms:W3CDTF">2018-04-02T04:29:46Z</dcterms:created>
  <dcterms:modified xsi:type="dcterms:W3CDTF">2018-09-03T04:55:14Z</dcterms:modified>
</cp:coreProperties>
</file>