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792087"/>
          </a:xfrm>
        </p:spPr>
        <p:txBody>
          <a:bodyPr/>
          <a:lstStyle/>
          <a:p>
            <a:r>
              <a:rPr lang="ru-RU" dirty="0" smtClean="0"/>
              <a:t>Уважаемые читатели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052736"/>
            <a:ext cx="8496944" cy="5616624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Библиотека ХТИ - филиала СФУ отдел «Абонемент» представляет вашему вниманию обзор литературы по теме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тех, кто учится и учит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Представленный материал содержит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23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библиографических описаний документов.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Хронологический охват обзора с 2001 года по 2015 год.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Библиографическое описание составлено в соответствии с Межгосударственным стандартом 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ГОСТ 7.1-2003 «Библиографическая запись. Библиографическое описание. Общие требования и правила составления».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Представленную литературу вы сможете получить посетив отдел «Абонемент» библиотеки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ХТИ-филиала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СФУ, в корпусе «Б» по адресу: ул. Комарова, 15 (2 этаж), аудитория № 2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148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44008" y="332656"/>
            <a:ext cx="4042792" cy="597670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30.121</a:t>
            </a:r>
          </a:p>
          <a:p>
            <a:r>
              <a:rPr lang="ru-RU" dirty="0" smtClean="0"/>
              <a:t>К 66</a:t>
            </a:r>
          </a:p>
          <a:p>
            <a:r>
              <a:rPr lang="ru-RU" dirty="0" smtClean="0"/>
              <a:t> </a:t>
            </a:r>
          </a:p>
          <a:p>
            <a:r>
              <a:rPr lang="ru-RU" dirty="0" err="1" smtClean="0"/>
              <a:t>Коргин</a:t>
            </a:r>
            <a:r>
              <a:rPr lang="ru-RU" dirty="0" smtClean="0"/>
              <a:t>, А. В.  Сопротивление материалов с примерами решения задач в системе </a:t>
            </a:r>
            <a:r>
              <a:rPr lang="ru-RU" dirty="0" err="1" smtClean="0"/>
              <a:t>Microsoft</a:t>
            </a:r>
            <a:r>
              <a:rPr lang="ru-RU" dirty="0" smtClean="0"/>
              <a:t> </a:t>
            </a:r>
            <a:r>
              <a:rPr lang="ru-RU" dirty="0" err="1" smtClean="0"/>
              <a:t>Excel</a:t>
            </a:r>
            <a:r>
              <a:rPr lang="ru-RU" dirty="0" smtClean="0"/>
              <a:t> : учебное пособие.; / А. В. </a:t>
            </a:r>
            <a:r>
              <a:rPr lang="ru-RU" dirty="0" err="1" smtClean="0"/>
              <a:t>Коргин</a:t>
            </a:r>
            <a:r>
              <a:rPr lang="ru-RU" dirty="0" smtClean="0"/>
              <a:t>. - М. : ИНФРА-М, 2014. - 389 с. - (Высшее образование: </a:t>
            </a:r>
            <a:r>
              <a:rPr lang="ru-RU" dirty="0" err="1" smtClean="0"/>
              <a:t>Бакалавриат</a:t>
            </a:r>
            <a:r>
              <a:rPr lang="ru-RU" dirty="0" smtClean="0"/>
              <a:t>)</a:t>
            </a:r>
          </a:p>
          <a:p>
            <a:r>
              <a:rPr lang="ru-RU" dirty="0" smtClean="0"/>
              <a:t> Аннотация: Материал сопровожден вариантами решений практических задач в компьютерной системе электронных таблиц </a:t>
            </a:r>
            <a:r>
              <a:rPr lang="ru-RU" dirty="0" err="1" smtClean="0"/>
              <a:t>Microsoft</a:t>
            </a:r>
            <a:r>
              <a:rPr lang="ru-RU" dirty="0" smtClean="0"/>
              <a:t> </a:t>
            </a:r>
            <a:r>
              <a:rPr lang="ru-RU" dirty="0" err="1" smtClean="0"/>
              <a:t>Excel</a:t>
            </a:r>
            <a:r>
              <a:rPr lang="ru-RU" dirty="0" smtClean="0"/>
              <a:t> с описанием алгоритмов и текстов решений.</a:t>
            </a:r>
          </a:p>
          <a:p>
            <a:r>
              <a:rPr lang="ru-RU" dirty="0" smtClean="0"/>
              <a:t>Экземпляры: всего:18 - </a:t>
            </a:r>
            <a:r>
              <a:rPr lang="ru-RU" dirty="0" err="1" smtClean="0"/>
              <a:t>аб</a:t>
            </a:r>
            <a:r>
              <a:rPr lang="ru-RU" dirty="0" smtClean="0"/>
              <a:t>.(18)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2655"/>
            <a:ext cx="3960440" cy="5688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042792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0" y="332656"/>
            <a:ext cx="4114800" cy="5976704"/>
          </a:xfrm>
        </p:spPr>
        <p:txBody>
          <a:bodyPr>
            <a:normAutofit fontScale="25000" lnSpcReduction="20000"/>
          </a:bodyPr>
          <a:lstStyle/>
          <a:p>
            <a:r>
              <a:rPr lang="ru-RU" sz="8000" dirty="0" smtClean="0"/>
              <a:t>87</a:t>
            </a:r>
          </a:p>
          <a:p>
            <a:r>
              <a:rPr lang="ru-RU" sz="8000" dirty="0" smtClean="0"/>
              <a:t>К 75</a:t>
            </a:r>
          </a:p>
          <a:p>
            <a:r>
              <a:rPr lang="ru-RU" sz="8000" dirty="0" smtClean="0"/>
              <a:t> </a:t>
            </a:r>
          </a:p>
          <a:p>
            <a:r>
              <a:rPr lang="ru-RU" sz="8000" dirty="0" err="1" smtClean="0"/>
              <a:t>Кохановский</a:t>
            </a:r>
            <a:r>
              <a:rPr lang="ru-RU" sz="8000" dirty="0" smtClean="0"/>
              <a:t>, В. П.  Философия : Конспект лекций / В. П. </a:t>
            </a:r>
            <a:r>
              <a:rPr lang="ru-RU" sz="8000" dirty="0" err="1" smtClean="0"/>
              <a:t>Кохановский</a:t>
            </a:r>
            <a:r>
              <a:rPr lang="ru-RU" sz="8000" dirty="0" smtClean="0"/>
              <a:t>, Л. В. Жаров, В. П. Яковлев. -: Феникс, 2005. - 192 с. - (Зачет и экзамен)</a:t>
            </a:r>
          </a:p>
          <a:p>
            <a:r>
              <a:rPr lang="ru-RU" sz="8000" dirty="0" smtClean="0"/>
              <a:t>Аннотация: В предлагаемом учебном пособии сжато изложено основное содержание вузовского курса философии, которое позволит подготовиться к экзаменам по этой дисциплине. Кратко рассмотрены основные проблемы истории философии, теоретической и социальной философии.</a:t>
            </a:r>
          </a:p>
          <a:p>
            <a:r>
              <a:rPr lang="ru-RU" sz="8000" dirty="0" smtClean="0"/>
              <a:t>Экземпляры: всего:4 - №3(3), </a:t>
            </a:r>
            <a:r>
              <a:rPr lang="ru-RU" sz="8000" dirty="0" err="1" smtClean="0"/>
              <a:t>аб</a:t>
            </a:r>
            <a:r>
              <a:rPr lang="ru-RU" sz="8000" dirty="0" smtClean="0"/>
              <a:t>.(1)</a:t>
            </a:r>
          </a:p>
          <a:p>
            <a:r>
              <a:rPr lang="ru-RU" sz="8000" dirty="0" smtClean="0"/>
              <a:t> </a:t>
            </a:r>
          </a:p>
          <a:p>
            <a:r>
              <a:rPr lang="ru-RU" sz="8000" dirty="0" smtClean="0"/>
              <a:t> </a:t>
            </a:r>
          </a:p>
          <a:p>
            <a:r>
              <a:rPr lang="ru-RU" sz="8000" dirty="0" smtClean="0"/>
              <a:t> </a:t>
            </a:r>
          </a:p>
          <a:p>
            <a:endParaRPr lang="ru-RU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4032447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148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44008" y="260648"/>
            <a:ext cx="4042792" cy="6048712"/>
          </a:xfrm>
        </p:spPr>
        <p:txBody>
          <a:bodyPr>
            <a:normAutofit fontScale="32500" lnSpcReduction="20000"/>
          </a:bodyPr>
          <a:lstStyle/>
          <a:p>
            <a:r>
              <a:rPr lang="ru-RU" sz="6200" dirty="0" smtClean="0"/>
              <a:t>26.11</a:t>
            </a:r>
          </a:p>
          <a:p>
            <a:r>
              <a:rPr lang="ru-RU" sz="6200" dirty="0" smtClean="0"/>
              <a:t>М 60</a:t>
            </a:r>
          </a:p>
          <a:p>
            <a:r>
              <a:rPr lang="ru-RU" sz="6200" dirty="0" smtClean="0"/>
              <a:t> </a:t>
            </a:r>
          </a:p>
          <a:p>
            <a:r>
              <a:rPr lang="ru-RU" sz="6200" dirty="0" err="1" smtClean="0"/>
              <a:t>Миловатский</a:t>
            </a:r>
            <a:r>
              <a:rPr lang="ru-RU" sz="6200" dirty="0" smtClean="0"/>
              <a:t>, В. В.  Лабораторный практикум по инженерной геодезии : учебное пособие / В. В. </a:t>
            </a:r>
            <a:r>
              <a:rPr lang="ru-RU" sz="6200" dirty="0" err="1" smtClean="0"/>
              <a:t>Миловатский</a:t>
            </a:r>
            <a:r>
              <a:rPr lang="ru-RU" sz="6200" dirty="0" smtClean="0"/>
              <a:t>, Т. Н. </a:t>
            </a:r>
            <a:r>
              <a:rPr lang="ru-RU" sz="6200" dirty="0" err="1" smtClean="0"/>
              <a:t>Миловатская</a:t>
            </a:r>
            <a:r>
              <a:rPr lang="ru-RU" sz="6200" dirty="0" smtClean="0"/>
              <a:t>. - М. : 2015. - 120 с.</a:t>
            </a:r>
          </a:p>
          <a:p>
            <a:r>
              <a:rPr lang="ru-RU" sz="6200" dirty="0" smtClean="0"/>
              <a:t> Аннотация: Учебное пособие составлено в соответствии с типовой программой курса инженерной геодезии и предназначено для использования в учебном процессе студентами учебных заведений строительного профиля различных специальностей.</a:t>
            </a:r>
          </a:p>
          <a:p>
            <a:r>
              <a:rPr lang="ru-RU" sz="6200" dirty="0" smtClean="0"/>
              <a:t>Экземпляры: всего:15 - </a:t>
            </a:r>
            <a:r>
              <a:rPr lang="ru-RU" sz="6200" dirty="0" err="1" smtClean="0"/>
              <a:t>аб</a:t>
            </a:r>
            <a:r>
              <a:rPr lang="ru-RU" sz="6200" dirty="0" smtClean="0"/>
              <a:t>.(13), </a:t>
            </a:r>
            <a:r>
              <a:rPr lang="ru-RU" sz="6200" dirty="0" err="1" smtClean="0"/>
              <a:t>Чз</a:t>
            </a:r>
            <a:r>
              <a:rPr lang="ru-RU" sz="6200" dirty="0" smtClean="0"/>
              <a:t> №2(2)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04663"/>
            <a:ext cx="3744415" cy="5544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148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44008" y="332656"/>
            <a:ext cx="4042792" cy="597670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22.10</a:t>
            </a:r>
          </a:p>
          <a:p>
            <a:r>
              <a:rPr lang="ru-RU" dirty="0" smtClean="0"/>
              <a:t>П 29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Петербургские математические олимпиады, 1961-1993 : учебное пособие / ред. : Д. В. Фомин, К. П. </a:t>
            </a:r>
            <a:r>
              <a:rPr lang="ru-RU" dirty="0" err="1" smtClean="0"/>
              <a:t>Кохась</a:t>
            </a:r>
            <a:r>
              <a:rPr lang="ru-RU" dirty="0" smtClean="0"/>
              <a:t>. - 2-е изд., доп. - СПб. : Лань, 2007. - 576 с. : ил</a:t>
            </a:r>
          </a:p>
          <a:p>
            <a:r>
              <a:rPr lang="ru-RU" dirty="0" smtClean="0"/>
              <a:t>Аннотация: Книга предназначена для учителей, преподавателей математических кружков и просто любителей математики.</a:t>
            </a:r>
          </a:p>
          <a:p>
            <a:r>
              <a:rPr lang="ru-RU" dirty="0" smtClean="0"/>
              <a:t>Экземпляры: всего:10 - </a:t>
            </a:r>
            <a:r>
              <a:rPr lang="ru-RU" dirty="0" err="1" smtClean="0"/>
              <a:t>аб</a:t>
            </a:r>
            <a:r>
              <a:rPr lang="ru-RU" dirty="0" smtClean="0"/>
              <a:t>.(5), </a:t>
            </a:r>
            <a:r>
              <a:rPr lang="ru-RU" dirty="0" err="1" smtClean="0"/>
              <a:t>Чз</a:t>
            </a:r>
            <a:r>
              <a:rPr lang="ru-RU" dirty="0" smtClean="0"/>
              <a:t> №1(5)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1" y="260647"/>
            <a:ext cx="3672409" cy="5832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042792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99992" y="332656"/>
            <a:ext cx="4186808" cy="5976704"/>
          </a:xfrm>
        </p:spPr>
        <p:txBody>
          <a:bodyPr>
            <a:normAutofit fontScale="25000" lnSpcReduction="20000"/>
          </a:bodyPr>
          <a:lstStyle/>
          <a:p>
            <a:r>
              <a:rPr lang="ru-RU" sz="8000" dirty="0" smtClean="0"/>
              <a:t>24.5</a:t>
            </a:r>
          </a:p>
          <a:p>
            <a:r>
              <a:rPr lang="ru-RU" sz="8000" dirty="0" smtClean="0"/>
              <a:t>П 56</a:t>
            </a:r>
          </a:p>
          <a:p>
            <a:r>
              <a:rPr lang="ru-RU" sz="8000" dirty="0" smtClean="0"/>
              <a:t> </a:t>
            </a:r>
          </a:p>
          <a:p>
            <a:r>
              <a:rPr lang="ru-RU" sz="8000" dirty="0" smtClean="0"/>
              <a:t>Пономарева, К. С.  Сборник задач по физической химии : учебное пособие.; </a:t>
            </a:r>
          </a:p>
          <a:p>
            <a:r>
              <a:rPr lang="ru-RU" sz="8000" dirty="0" smtClean="0"/>
              <a:t> К. С. Пономарева, В. Г. </a:t>
            </a:r>
            <a:r>
              <a:rPr lang="ru-RU" sz="8000" dirty="0" err="1" smtClean="0"/>
              <a:t>Гугля</a:t>
            </a:r>
            <a:r>
              <a:rPr lang="ru-RU" sz="8000" dirty="0" smtClean="0"/>
              <a:t> , Г. С. Никольский. - 2-е изд., </a:t>
            </a:r>
            <a:r>
              <a:rPr lang="ru-RU" sz="8000" dirty="0" err="1" smtClean="0"/>
              <a:t>испр</a:t>
            </a:r>
            <a:r>
              <a:rPr lang="ru-RU" sz="8000" dirty="0" smtClean="0"/>
              <a:t>. - М. : </a:t>
            </a:r>
            <a:r>
              <a:rPr lang="ru-RU" sz="8000" dirty="0" err="1" smtClean="0"/>
              <a:t>МИСиС</a:t>
            </a:r>
            <a:r>
              <a:rPr lang="ru-RU" sz="8000" dirty="0" smtClean="0"/>
              <a:t>, 2008. - 340 с.</a:t>
            </a:r>
          </a:p>
          <a:p>
            <a:r>
              <a:rPr lang="ru-RU" sz="8000" dirty="0" smtClean="0"/>
              <a:t>Аннотация: Примеры и задачи составлены по основным разделам физической химии и соответствуют действующим программам этого курса, рекомендуемым для металлургических и материаловедческих направлений подготовки.</a:t>
            </a:r>
          </a:p>
          <a:p>
            <a:r>
              <a:rPr lang="ru-RU" sz="8000" dirty="0" smtClean="0"/>
              <a:t>Экземпляры: всего:6 - </a:t>
            </a:r>
            <a:r>
              <a:rPr lang="ru-RU" sz="8000" dirty="0" err="1" smtClean="0"/>
              <a:t>аб</a:t>
            </a:r>
            <a:r>
              <a:rPr lang="ru-RU" sz="8000" dirty="0" smtClean="0"/>
              <a:t>.(5), </a:t>
            </a:r>
            <a:r>
              <a:rPr lang="ru-RU" sz="8000" dirty="0" err="1" smtClean="0"/>
              <a:t>Чз</a:t>
            </a:r>
            <a:r>
              <a:rPr lang="ru-RU" sz="8000" dirty="0" smtClean="0"/>
              <a:t> №1(1)</a:t>
            </a:r>
          </a:p>
          <a:p>
            <a:r>
              <a:rPr lang="ru-RU" sz="8000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5" y="260648"/>
            <a:ext cx="3744416" cy="5832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898776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3968" y="404664"/>
            <a:ext cx="4402832" cy="5904696"/>
          </a:xfrm>
        </p:spPr>
        <p:txBody>
          <a:bodyPr>
            <a:normAutofit fontScale="25000" lnSpcReduction="20000"/>
          </a:bodyPr>
          <a:lstStyle/>
          <a:p>
            <a:r>
              <a:rPr lang="ru-RU" sz="8000" dirty="0" smtClean="0"/>
              <a:t>22.21</a:t>
            </a:r>
          </a:p>
          <a:p>
            <a:r>
              <a:rPr lang="ru-RU" sz="8000" dirty="0" smtClean="0"/>
              <a:t>С 23</a:t>
            </a:r>
          </a:p>
          <a:p>
            <a:r>
              <a:rPr lang="ru-RU" sz="8000" dirty="0" smtClean="0"/>
              <a:t> Сборник задач по теоретической механике : учебное пособие / ред. : К. С. Колесников . - 3-е изд., стереотип. - СПб. : Лань, 2007. - 448 с. : ил. </a:t>
            </a:r>
          </a:p>
          <a:p>
            <a:r>
              <a:rPr lang="ru-RU" sz="8000" dirty="0" smtClean="0"/>
              <a:t>Аннотация: Сборник задач составлен на основе опыта работы кафедры теоретической механики МВТУ им. Н.Э. Баумана. В сборник включены главы "Электромеханика", "Автоматическое управление и регулирование ", "Гидромеханика", в которых подобраны задачи, решаемые на основании теорем теоретической механики при использовании сравнительно простых физических предложений.</a:t>
            </a:r>
          </a:p>
          <a:p>
            <a:r>
              <a:rPr lang="ru-RU" sz="8000" dirty="0" smtClean="0"/>
              <a:t>Экземпляры: всего:10 - </a:t>
            </a:r>
            <a:r>
              <a:rPr lang="ru-RU" sz="8000" dirty="0" err="1" smtClean="0"/>
              <a:t>аб</a:t>
            </a:r>
            <a:r>
              <a:rPr lang="ru-RU" sz="8000" dirty="0" smtClean="0"/>
              <a:t>.(10)</a:t>
            </a:r>
          </a:p>
          <a:p>
            <a:r>
              <a:rPr lang="ru-RU" sz="8000" dirty="0" smtClean="0"/>
              <a:t> </a:t>
            </a:r>
          </a:p>
          <a:p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3744416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148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88024" y="404664"/>
            <a:ext cx="3898776" cy="5904696"/>
          </a:xfrm>
        </p:spPr>
        <p:txBody>
          <a:bodyPr>
            <a:normAutofit fontScale="25000" lnSpcReduction="20000"/>
          </a:bodyPr>
          <a:lstStyle/>
          <a:p>
            <a:r>
              <a:rPr lang="ru-RU" sz="8000" dirty="0" smtClean="0"/>
              <a:t>32.973.</a:t>
            </a:r>
          </a:p>
          <a:p>
            <a:r>
              <a:rPr lang="ru-RU" sz="8000" dirty="0" smtClean="0"/>
              <a:t>С 23</a:t>
            </a:r>
          </a:p>
          <a:p>
            <a:r>
              <a:rPr lang="ru-RU" sz="8000" dirty="0" smtClean="0"/>
              <a:t> Сборник олимпиадных задач для специальности "вычислительные машины, комплексы, системы и сети : учебное пособие.; / ред. С. В. Поршнев. - М. : КНОРУС, 2010. - 280 с.</a:t>
            </a:r>
          </a:p>
          <a:p>
            <a:r>
              <a:rPr lang="ru-RU" sz="8000" dirty="0" smtClean="0"/>
              <a:t>Аннотация: Представлены задачи, предлагавшиеся в течение ряда лет участникам всероссийских студенческих олимпиад по специальности "Вычислительные машины, комплексы, системы и сети" в Уральском государственном техническом университете (УГТУ – УПИ)</a:t>
            </a:r>
          </a:p>
          <a:p>
            <a:r>
              <a:rPr lang="ru-RU" sz="8000" dirty="0" smtClean="0"/>
              <a:t>Экземпляры: всего:5 – </a:t>
            </a:r>
          </a:p>
          <a:p>
            <a:r>
              <a:rPr lang="ru-RU" sz="8000" dirty="0" err="1" smtClean="0"/>
              <a:t>Чз</a:t>
            </a:r>
            <a:r>
              <a:rPr lang="ru-RU" sz="8000" dirty="0" smtClean="0"/>
              <a:t> №2(1), </a:t>
            </a:r>
            <a:r>
              <a:rPr lang="ru-RU" sz="8000" dirty="0" err="1" smtClean="0"/>
              <a:t>аб</a:t>
            </a:r>
            <a:r>
              <a:rPr lang="ru-RU" sz="8000" dirty="0" smtClean="0"/>
              <a:t>.(4)</a:t>
            </a:r>
          </a:p>
          <a:p>
            <a:r>
              <a:rPr lang="ru-RU" sz="8000" dirty="0" smtClean="0"/>
              <a:t> </a:t>
            </a:r>
          </a:p>
          <a:p>
            <a:r>
              <a:rPr lang="ru-RU" sz="8000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9"/>
            <a:ext cx="3960440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970784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0" y="332656"/>
            <a:ext cx="4114800" cy="5976704"/>
          </a:xfrm>
        </p:spPr>
        <p:txBody>
          <a:bodyPr>
            <a:normAutofit fontScale="92500"/>
          </a:bodyPr>
          <a:lstStyle/>
          <a:p>
            <a:r>
              <a:rPr lang="ru-RU" sz="2200" dirty="0" smtClean="0"/>
              <a:t>71.0</a:t>
            </a:r>
          </a:p>
          <a:p>
            <a:r>
              <a:rPr lang="ru-RU" sz="2200" dirty="0" smtClean="0"/>
              <a:t>С59</a:t>
            </a:r>
          </a:p>
          <a:p>
            <a:r>
              <a:rPr lang="ru-RU" sz="2200" dirty="0" smtClean="0"/>
              <a:t> </a:t>
            </a:r>
          </a:p>
          <a:p>
            <a:r>
              <a:rPr lang="ru-RU" sz="2200" dirty="0" smtClean="0"/>
              <a:t>Соколов, В. А. </a:t>
            </a:r>
            <a:r>
              <a:rPr lang="ru-RU" sz="2200" dirty="0" err="1" smtClean="0"/>
              <a:t>Культурология</a:t>
            </a:r>
            <a:r>
              <a:rPr lang="ru-RU" sz="2200" dirty="0" smtClean="0"/>
              <a:t> : для студентов вузов / В.А. Соколов. - Ростов </a:t>
            </a:r>
            <a:r>
              <a:rPr lang="ru-RU" sz="2200" dirty="0" err="1" smtClean="0"/>
              <a:t>н</a:t>
            </a:r>
            <a:r>
              <a:rPr lang="ru-RU" sz="2200" dirty="0" smtClean="0"/>
              <a:t>/Д : Феникс, 2004. - 224 с. </a:t>
            </a:r>
          </a:p>
          <a:p>
            <a:r>
              <a:rPr lang="ru-RU" sz="2200" dirty="0" smtClean="0"/>
              <a:t>Аннотация: Эта книга универсальна: учебное пособие, справочник и подсказка в нужный момент. Изложенный в ней материал легко усваивается и быстро запоминается.</a:t>
            </a:r>
          </a:p>
          <a:p>
            <a:r>
              <a:rPr lang="ru-RU" sz="2200" dirty="0" smtClean="0"/>
              <a:t>Экземпляры: всего:1 - </a:t>
            </a:r>
            <a:r>
              <a:rPr lang="ru-RU" sz="2200" dirty="0" err="1" smtClean="0"/>
              <a:t>аб</a:t>
            </a:r>
            <a:r>
              <a:rPr lang="ru-RU" sz="2200" dirty="0" smtClean="0"/>
              <a:t>.(1)</a:t>
            </a:r>
          </a:p>
          <a:p>
            <a:r>
              <a:rPr lang="ru-RU" sz="2200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3816423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042792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44008" y="332656"/>
            <a:ext cx="4042792" cy="597670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30.121</a:t>
            </a:r>
          </a:p>
          <a:p>
            <a:r>
              <a:rPr lang="ru-RU" dirty="0" smtClean="0"/>
              <a:t>С 64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Сопротивление материалов : пособие к решению задач / И. Н. Миролюбов [и др.]. - 8-е изд., стереотипное. - СПб. : Лань, 2009. - 512 с</a:t>
            </a:r>
          </a:p>
          <a:p>
            <a:r>
              <a:rPr lang="ru-RU" dirty="0" smtClean="0"/>
              <a:t>Аннотация: Представлены основные положения теории, методические указания, примеры решения типовых задач, задачи для самостоятельного решения, ответы к ним. В приложении дан справочный материал. </a:t>
            </a:r>
          </a:p>
          <a:p>
            <a:r>
              <a:rPr lang="ru-RU" dirty="0" smtClean="0"/>
              <a:t>Экземпляры: всего:49 - </a:t>
            </a:r>
            <a:r>
              <a:rPr lang="ru-RU" dirty="0" err="1" smtClean="0"/>
              <a:t>аб</a:t>
            </a:r>
            <a:r>
              <a:rPr lang="ru-RU" dirty="0" smtClean="0"/>
              <a:t>.(45), </a:t>
            </a:r>
            <a:r>
              <a:rPr lang="ru-RU" dirty="0" err="1" smtClean="0"/>
              <a:t>Чз</a:t>
            </a:r>
            <a:r>
              <a:rPr lang="ru-RU" dirty="0" smtClean="0"/>
              <a:t> №1(2), </a:t>
            </a:r>
            <a:r>
              <a:rPr lang="ru-RU" dirty="0" err="1" smtClean="0"/>
              <a:t>Чз</a:t>
            </a:r>
            <a:r>
              <a:rPr lang="ru-RU" dirty="0" smtClean="0"/>
              <a:t> №2(2), №4(1)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4025652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042792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44008" y="332656"/>
            <a:ext cx="4042792" cy="5976704"/>
          </a:xfrm>
        </p:spPr>
        <p:txBody>
          <a:bodyPr>
            <a:noAutofit/>
          </a:bodyPr>
          <a:lstStyle/>
          <a:p>
            <a:r>
              <a:rPr lang="ru-RU" sz="2000" dirty="0" smtClean="0"/>
              <a:t>22я2</a:t>
            </a:r>
          </a:p>
          <a:p>
            <a:r>
              <a:rPr lang="ru-RU" sz="2000" dirty="0" smtClean="0"/>
              <a:t>С 74</a:t>
            </a:r>
          </a:p>
          <a:p>
            <a:r>
              <a:rPr lang="ru-RU" sz="2000" dirty="0" smtClean="0"/>
              <a:t> Справочник для студентов технических вузов : / А. Д. Полянин, В. Д. Полянин, В. А. Попов. - 2007. - 735 с. : ил</a:t>
            </a:r>
          </a:p>
          <a:p>
            <a:r>
              <a:rPr lang="ru-RU" sz="2000" dirty="0" smtClean="0"/>
              <a:t>Аннотация: Краткий многопрофильный справочник содержит основные понятия, законы, формулы, теоремы и методы высшей математики, физики, теоретической механики и сопротивления материалов. </a:t>
            </a:r>
          </a:p>
          <a:p>
            <a:r>
              <a:rPr lang="ru-RU" sz="2000" dirty="0" smtClean="0"/>
              <a:t>Экземпляры: всего:5 - </a:t>
            </a:r>
            <a:r>
              <a:rPr lang="ru-RU" sz="2000" dirty="0" err="1" smtClean="0"/>
              <a:t>аб</a:t>
            </a:r>
            <a:r>
              <a:rPr lang="ru-RU" sz="2000" dirty="0" smtClean="0"/>
              <a:t>.(4), </a:t>
            </a:r>
            <a:r>
              <a:rPr lang="ru-RU" sz="2000" dirty="0" err="1" smtClean="0"/>
              <a:t>Чз</a:t>
            </a:r>
            <a:r>
              <a:rPr lang="ru-RU" sz="2000" dirty="0" smtClean="0"/>
              <a:t> №1(1)</a:t>
            </a:r>
          </a:p>
          <a:p>
            <a:r>
              <a:rPr lang="ru-RU" sz="2000" dirty="0" smtClean="0"/>
              <a:t> </a:t>
            </a:r>
          </a:p>
          <a:p>
            <a:r>
              <a:rPr lang="ru-RU" sz="2000" dirty="0" smtClean="0"/>
              <a:t> </a:t>
            </a:r>
            <a:endParaRPr lang="ru-RU" sz="2000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3744415" cy="590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2808312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79912" y="260648"/>
            <a:ext cx="4906888" cy="604871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ББК22.16</a:t>
            </a:r>
          </a:p>
          <a:p>
            <a:r>
              <a:rPr lang="ru-RU" sz="2000" dirty="0" smtClean="0"/>
              <a:t>В92</a:t>
            </a:r>
          </a:p>
          <a:p>
            <a:r>
              <a:rPr lang="ru-RU" sz="2000" dirty="0" smtClean="0"/>
              <a:t> </a:t>
            </a:r>
          </a:p>
          <a:p>
            <a:r>
              <a:rPr lang="ru-RU" sz="2000" dirty="0" smtClean="0"/>
              <a:t>Выгодский, М. Я.  Справочник по высшей математике / М.Я. Выгодский. - 14-е изд. - М. : "</a:t>
            </a:r>
            <a:r>
              <a:rPr lang="ru-RU" sz="2000" dirty="0" err="1" smtClean="0"/>
              <a:t>Джангар</a:t>
            </a:r>
            <a:r>
              <a:rPr lang="ru-RU" sz="2000" dirty="0" smtClean="0"/>
              <a:t>", 2001. - 863 с.</a:t>
            </a:r>
          </a:p>
          <a:p>
            <a:r>
              <a:rPr lang="ru-RU" sz="2000" dirty="0" smtClean="0"/>
              <a:t> Аннотация: Эта книга составляет продолжение Справочника по элементарной математике того же автора и включает весь материал, входящий в программу основного курса математики высших технических учебных заведений.</a:t>
            </a:r>
          </a:p>
          <a:p>
            <a:r>
              <a:rPr lang="ru-RU" sz="2000" dirty="0" smtClean="0"/>
              <a:t>Экземпляры: всего:1 - </a:t>
            </a:r>
            <a:r>
              <a:rPr lang="ru-RU" sz="2000" dirty="0" err="1" smtClean="0"/>
              <a:t>аб</a:t>
            </a:r>
            <a:r>
              <a:rPr lang="ru-RU" sz="2000" dirty="0" smtClean="0"/>
              <a:t>.(1)</a:t>
            </a:r>
          </a:p>
          <a:p>
            <a:r>
              <a:rPr lang="ru-RU" sz="2000" dirty="0" smtClean="0"/>
              <a:t> </a:t>
            </a:r>
            <a:endParaRPr lang="ru-RU" sz="20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2656"/>
            <a:ext cx="3168352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970784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44008" y="332656"/>
            <a:ext cx="4042792" cy="5976704"/>
          </a:xfrm>
        </p:spPr>
        <p:txBody>
          <a:bodyPr>
            <a:normAutofit fontScale="32500" lnSpcReduction="20000"/>
          </a:bodyPr>
          <a:lstStyle/>
          <a:p>
            <a:r>
              <a:rPr lang="ru-RU" sz="6200" dirty="0" smtClean="0"/>
              <a:t>22.3</a:t>
            </a:r>
          </a:p>
          <a:p>
            <a:r>
              <a:rPr lang="ru-RU" sz="6200" dirty="0" smtClean="0"/>
              <a:t>Т76</a:t>
            </a:r>
          </a:p>
          <a:p>
            <a:r>
              <a:rPr lang="ru-RU" sz="6200" dirty="0" smtClean="0"/>
              <a:t> </a:t>
            </a:r>
          </a:p>
          <a:p>
            <a:r>
              <a:rPr lang="ru-RU" sz="6200" dirty="0" smtClean="0"/>
              <a:t>Трофимова, Т. И.  Справочник по физике : для студентов и абитуриентов / Т. И. Трофимова. - М. : АСТ, 2005. - 399 с. : ил</a:t>
            </a:r>
          </a:p>
          <a:p>
            <a:r>
              <a:rPr lang="ru-RU" sz="6200" dirty="0" smtClean="0"/>
              <a:t>Аннотация: Пособие охватывает все разделы курса физики для втузов : механика, молекулярная физика, термодинамика, электричество и магнетизм, колебания и волны, волновая и квантовая оптика, элементы квантовой физики атомов и молекул, элементы физики атомного ядра и элементарных частиц.</a:t>
            </a:r>
          </a:p>
          <a:p>
            <a:r>
              <a:rPr lang="ru-RU" sz="6200" dirty="0" smtClean="0"/>
              <a:t>Экземпляры: всего:1 - </a:t>
            </a:r>
            <a:r>
              <a:rPr lang="ru-RU" sz="6200" dirty="0" err="1" smtClean="0"/>
              <a:t>аб</a:t>
            </a:r>
            <a:r>
              <a:rPr lang="ru-RU" sz="6200" dirty="0" smtClean="0"/>
              <a:t>.(1)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sz="3200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3960440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898776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88024" y="188640"/>
            <a:ext cx="3898776" cy="612072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24.1</a:t>
            </a:r>
          </a:p>
          <a:p>
            <a:r>
              <a:rPr lang="ru-RU" dirty="0" smtClean="0"/>
              <a:t>Х 46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Химия: основные понятия, термины и законы : учебное пособие / Л. Н. Блинов </a:t>
            </a:r>
          </a:p>
          <a:p>
            <a:r>
              <a:rPr lang="ru-RU" dirty="0" smtClean="0"/>
              <a:t> - М. : КНОРУС, 2011. - 160 с.</a:t>
            </a:r>
          </a:p>
          <a:p>
            <a:r>
              <a:rPr lang="ru-RU" dirty="0" smtClean="0"/>
              <a:t> Аннотация: В пособии представлено современное интегрированное изложение базисных понятий, терминов и законов химии. Они вводятся последовательно, в соответствии с логикой дисциплины и с основными разделами курса.</a:t>
            </a:r>
          </a:p>
          <a:p>
            <a:r>
              <a:rPr lang="ru-RU" dirty="0" smtClean="0"/>
              <a:t>Экземпляры: всего:15 - </a:t>
            </a:r>
            <a:r>
              <a:rPr lang="ru-RU" dirty="0" err="1" smtClean="0"/>
              <a:t>аб</a:t>
            </a:r>
            <a:r>
              <a:rPr lang="ru-RU" dirty="0" smtClean="0"/>
              <a:t>.(11), №4(1), </a:t>
            </a:r>
            <a:r>
              <a:rPr lang="ru-RU" dirty="0" err="1" smtClean="0"/>
              <a:t>Чз</a:t>
            </a:r>
            <a:r>
              <a:rPr lang="ru-RU" dirty="0" smtClean="0"/>
              <a:t> №2(1), </a:t>
            </a:r>
            <a:r>
              <a:rPr lang="ru-RU" dirty="0" err="1" smtClean="0"/>
              <a:t>Чз</a:t>
            </a:r>
            <a:r>
              <a:rPr lang="ru-RU" dirty="0" smtClean="0"/>
              <a:t> №1(2)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0648"/>
            <a:ext cx="3816424" cy="5832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970784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88024" y="332656"/>
            <a:ext cx="3898776" cy="5976704"/>
          </a:xfrm>
        </p:spPr>
        <p:txBody>
          <a:bodyPr>
            <a:normAutofit fontScale="25000" lnSpcReduction="20000"/>
          </a:bodyPr>
          <a:lstStyle/>
          <a:p>
            <a:r>
              <a:rPr lang="ru-RU" sz="8000" dirty="0" smtClean="0"/>
              <a:t>22.11</a:t>
            </a:r>
          </a:p>
          <a:p>
            <a:r>
              <a:rPr lang="ru-RU" sz="8000" dirty="0" smtClean="0"/>
              <a:t>Ч-84</a:t>
            </a:r>
          </a:p>
          <a:p>
            <a:r>
              <a:rPr lang="ru-RU" sz="8000" dirty="0" smtClean="0"/>
              <a:t> </a:t>
            </a:r>
            <a:r>
              <a:rPr lang="ru-RU" sz="8000" dirty="0" err="1" smtClean="0"/>
              <a:t>Чудесенко</a:t>
            </a:r>
            <a:r>
              <a:rPr lang="ru-RU" sz="8000" dirty="0" smtClean="0"/>
              <a:t>, В. Ф.  Сборник заданий по специальным курсам высшей математики. Типовые расчеты  : учебное пособие - СПб. : Лань, 2007. - 192 с.</a:t>
            </a:r>
          </a:p>
          <a:p>
            <a:r>
              <a:rPr lang="ru-RU" sz="8000" dirty="0" smtClean="0"/>
              <a:t>Аннотация: Сборник содержит индивидуальные задания (31 вариант каждой задачи) по специальным разделам курса высшей математики. Каждый раздел сборника содержит теоретические вопросы, теоретические упражнения и расчетную часть.</a:t>
            </a:r>
          </a:p>
          <a:p>
            <a:r>
              <a:rPr lang="ru-RU" sz="8000" dirty="0" smtClean="0"/>
              <a:t>Экземпляры: всего:55 - </a:t>
            </a:r>
            <a:r>
              <a:rPr lang="ru-RU" sz="8000" dirty="0" err="1" smtClean="0"/>
              <a:t>аб</a:t>
            </a:r>
            <a:r>
              <a:rPr lang="ru-RU" sz="8000" dirty="0" smtClean="0"/>
              <a:t>.(38), </a:t>
            </a:r>
            <a:r>
              <a:rPr lang="ru-RU" sz="8000" dirty="0" err="1" smtClean="0"/>
              <a:t>Чз</a:t>
            </a:r>
            <a:r>
              <a:rPr lang="ru-RU" sz="8000" dirty="0" smtClean="0"/>
              <a:t> №2(2), </a:t>
            </a:r>
            <a:r>
              <a:rPr lang="ru-RU" sz="8000" dirty="0" err="1" smtClean="0"/>
              <a:t>Чз</a:t>
            </a:r>
            <a:r>
              <a:rPr lang="ru-RU" sz="8000" dirty="0" smtClean="0"/>
              <a:t> №1(15)</a:t>
            </a:r>
          </a:p>
          <a:p>
            <a:r>
              <a:rPr lang="ru-RU" sz="8000" dirty="0" smtClean="0"/>
              <a:t> </a:t>
            </a:r>
          </a:p>
          <a:p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3" y="260647"/>
            <a:ext cx="3888433" cy="5688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970784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88024" y="260648"/>
            <a:ext cx="3898776" cy="6048712"/>
          </a:xfrm>
        </p:spPr>
        <p:txBody>
          <a:bodyPr>
            <a:normAutofit fontScale="25000" lnSpcReduction="20000"/>
          </a:bodyPr>
          <a:lstStyle/>
          <a:p>
            <a:r>
              <a:rPr lang="ru-RU" sz="8000" dirty="0" smtClean="0"/>
              <a:t>22.21</a:t>
            </a:r>
          </a:p>
          <a:p>
            <a:r>
              <a:rPr lang="ru-RU" sz="8000" dirty="0" smtClean="0"/>
              <a:t>Ч-93</a:t>
            </a:r>
          </a:p>
          <a:p>
            <a:r>
              <a:rPr lang="ru-RU" sz="8000" dirty="0" smtClean="0"/>
              <a:t> </a:t>
            </a:r>
          </a:p>
          <a:p>
            <a:r>
              <a:rPr lang="ru-RU" sz="8000" dirty="0" smtClean="0"/>
              <a:t>Чуркин, В. М.  Решение задач по теоретической механике. Геометрическая статистика : учебное пособие / В. М. Чуркин. - СПб. : Лань, 2006. - 304 с. - Аннотация: Настоящее пособие предназначено для самостоятельной работы над курсом теоретической механики. Книга содержит решения 214 задач отдела "Статика твердого тела" "Сборника задач по теоретической механике" И.В. Мещерского.</a:t>
            </a:r>
          </a:p>
          <a:p>
            <a:r>
              <a:rPr lang="ru-RU" sz="8000" dirty="0" smtClean="0"/>
              <a:t>Экземпляры: всего:66 - </a:t>
            </a:r>
            <a:r>
              <a:rPr lang="ru-RU" sz="8000" dirty="0" err="1" smtClean="0"/>
              <a:t>аб</a:t>
            </a:r>
            <a:r>
              <a:rPr lang="ru-RU" sz="8000" dirty="0" smtClean="0"/>
              <a:t>.(59), </a:t>
            </a:r>
            <a:r>
              <a:rPr lang="ru-RU" sz="8000" dirty="0" err="1" smtClean="0"/>
              <a:t>Чз</a:t>
            </a:r>
            <a:r>
              <a:rPr lang="ru-RU" sz="8000" dirty="0" smtClean="0"/>
              <a:t> №2(1), </a:t>
            </a:r>
            <a:r>
              <a:rPr lang="ru-RU" sz="8000" dirty="0" err="1" smtClean="0"/>
              <a:t>Чз</a:t>
            </a:r>
            <a:r>
              <a:rPr lang="ru-RU" sz="8000" dirty="0" smtClean="0"/>
              <a:t> №1(5), №4(1)</a:t>
            </a:r>
          </a:p>
          <a:p>
            <a:r>
              <a:rPr lang="ru-RU" sz="8000" dirty="0" smtClean="0"/>
              <a:t> </a:t>
            </a:r>
          </a:p>
          <a:p>
            <a:r>
              <a:rPr lang="ru-RU" sz="8000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3" y="332655"/>
            <a:ext cx="3888433" cy="5976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898776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60032" y="332656"/>
            <a:ext cx="3826768" cy="5976704"/>
          </a:xfrm>
        </p:spPr>
        <p:txBody>
          <a:bodyPr>
            <a:normAutofit fontScale="25000" lnSpcReduction="20000"/>
          </a:bodyPr>
          <a:lstStyle/>
          <a:p>
            <a:r>
              <a:rPr lang="ru-RU" sz="8000" dirty="0" smtClean="0"/>
              <a:t>22.1</a:t>
            </a:r>
          </a:p>
          <a:p>
            <a:r>
              <a:rPr lang="ru-RU" sz="8000" dirty="0" smtClean="0"/>
              <a:t>Ш 23</a:t>
            </a:r>
          </a:p>
          <a:p>
            <a:r>
              <a:rPr lang="ru-RU" sz="8000" dirty="0" smtClean="0"/>
              <a:t> Шапкин, А. С.  Задачи по высшей математике, теории вероятностей, математической статистике, математическому  программированию с решениями : учебное пособие.; 2009. - 432 с.</a:t>
            </a:r>
          </a:p>
          <a:p>
            <a:r>
              <a:rPr lang="ru-RU" sz="8000" dirty="0" smtClean="0"/>
              <a:t>Аннотация: Материал охватывает вопросы программы курса высшей математики: общий курс, теория вероятностей и математической статистики, математическое программирование.</a:t>
            </a:r>
          </a:p>
          <a:p>
            <a:r>
              <a:rPr lang="ru-RU" sz="8000" dirty="0" smtClean="0"/>
              <a:t>Экземпляры: всего:5 - </a:t>
            </a:r>
            <a:r>
              <a:rPr lang="ru-RU" sz="8000" dirty="0" err="1" smtClean="0"/>
              <a:t>аб</a:t>
            </a:r>
            <a:r>
              <a:rPr lang="ru-RU" sz="8000" dirty="0" smtClean="0"/>
              <a:t>.(3), </a:t>
            </a:r>
            <a:r>
              <a:rPr lang="ru-RU" sz="8000" dirty="0" err="1" smtClean="0"/>
              <a:t>Чз</a:t>
            </a:r>
            <a:r>
              <a:rPr lang="ru-RU" sz="8000" dirty="0" smtClean="0"/>
              <a:t> №1(2)</a:t>
            </a:r>
          </a:p>
          <a:p>
            <a:r>
              <a:rPr lang="ru-RU" sz="8000" dirty="0" smtClean="0"/>
              <a:t> </a:t>
            </a:r>
          </a:p>
          <a:p>
            <a:r>
              <a:rPr lang="ru-RU" sz="8000" dirty="0" smtClean="0"/>
              <a:t> </a:t>
            </a:r>
          </a:p>
          <a:p>
            <a:endParaRPr lang="ru-RU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5"/>
            <a:ext cx="3960440" cy="5976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3096344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51920" y="404664"/>
            <a:ext cx="4834880" cy="5904696"/>
          </a:xfrm>
        </p:spPr>
        <p:txBody>
          <a:bodyPr>
            <a:normAutofit fontScale="92500" lnSpcReduction="10000"/>
          </a:bodyPr>
          <a:lstStyle/>
          <a:p>
            <a:r>
              <a:rPr lang="ru-RU" sz="2200" dirty="0" smtClean="0"/>
              <a:t>60.5</a:t>
            </a:r>
          </a:p>
          <a:p>
            <a:r>
              <a:rPr lang="ru-RU" sz="2200" dirty="0" smtClean="0"/>
              <a:t>Г 67</a:t>
            </a:r>
          </a:p>
          <a:p>
            <a:r>
              <a:rPr lang="ru-RU" sz="2200" dirty="0" smtClean="0"/>
              <a:t> </a:t>
            </a:r>
          </a:p>
          <a:p>
            <a:r>
              <a:rPr lang="ru-RU" sz="2200" dirty="0" smtClean="0"/>
              <a:t>Горелов, А. А.  Социология в вопросах и ответах : учебное пособие / А. А. Горелов. - М. : ЭКСМО, 2006. - 320 с.</a:t>
            </a:r>
          </a:p>
          <a:p>
            <a:r>
              <a:rPr lang="ru-RU" sz="2200" dirty="0" smtClean="0"/>
              <a:t> Аннотация: Книга направлена на создание у студентов целостного представления о человеческом обществе, основных предпосылках и причинах его развития его динамике и закономерностях.</a:t>
            </a:r>
          </a:p>
          <a:p>
            <a:r>
              <a:rPr lang="ru-RU" sz="2200" dirty="0" smtClean="0"/>
              <a:t>Экземпляры: всего:101 - №3(6), </a:t>
            </a:r>
            <a:r>
              <a:rPr lang="ru-RU" sz="2200" dirty="0" err="1" smtClean="0"/>
              <a:t>Чз</a:t>
            </a:r>
            <a:r>
              <a:rPr lang="ru-RU" sz="2200" dirty="0" smtClean="0"/>
              <a:t> №1(3), </a:t>
            </a:r>
            <a:r>
              <a:rPr lang="ru-RU" sz="2200" dirty="0" err="1" smtClean="0"/>
              <a:t>Чз</a:t>
            </a:r>
            <a:r>
              <a:rPr lang="ru-RU" sz="2200" dirty="0" smtClean="0"/>
              <a:t> №2(2), </a:t>
            </a:r>
            <a:r>
              <a:rPr lang="ru-RU" sz="2200" dirty="0" err="1" smtClean="0"/>
              <a:t>аб</a:t>
            </a:r>
            <a:r>
              <a:rPr lang="ru-RU" sz="2200" dirty="0" smtClean="0"/>
              <a:t>.(90)</a:t>
            </a:r>
          </a:p>
          <a:p>
            <a:r>
              <a:rPr lang="ru-RU" sz="2200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04664"/>
            <a:ext cx="3168352" cy="5760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466728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39952" y="260648"/>
            <a:ext cx="4546848" cy="604871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81.2Рус</a:t>
            </a:r>
          </a:p>
          <a:p>
            <a:r>
              <a:rPr lang="ru-RU" dirty="0" smtClean="0"/>
              <a:t>Д 13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Давайте говорить правильно! Трудности грамматического управления в современном русском языке : краткий словарь - справочник / Г. Н. </a:t>
            </a:r>
            <a:r>
              <a:rPr lang="ru-RU" dirty="0" err="1" smtClean="0"/>
              <a:t>Скляревская</a:t>
            </a:r>
            <a:r>
              <a:rPr lang="ru-RU" dirty="0" smtClean="0"/>
              <a:t>, Е. Ю. Ваулина. - М. : Академия, 2004. - 176 с.</a:t>
            </a:r>
          </a:p>
          <a:p>
            <a:r>
              <a:rPr lang="ru-RU" dirty="0" smtClean="0"/>
              <a:t>Аннотация: Словарь составлен по материалам Электронного лексического фонда русского языка с привлечением материалов, представленных в средствах массовой информации и на сайтах Интернета. Словарь содержит 512 слов.</a:t>
            </a:r>
          </a:p>
          <a:p>
            <a:r>
              <a:rPr lang="ru-RU" dirty="0" smtClean="0"/>
              <a:t>Экземпляры: всего:1 - </a:t>
            </a:r>
            <a:r>
              <a:rPr lang="ru-RU" dirty="0" err="1" smtClean="0"/>
              <a:t>Чз</a:t>
            </a:r>
            <a:r>
              <a:rPr lang="ru-RU" dirty="0" smtClean="0"/>
              <a:t> №1(1)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3096344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682752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99992" y="260648"/>
            <a:ext cx="4186808" cy="604871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22.3</a:t>
            </a:r>
          </a:p>
          <a:p>
            <a:r>
              <a:rPr lang="ru-RU" dirty="0" smtClean="0"/>
              <a:t>З-17</a:t>
            </a:r>
          </a:p>
          <a:p>
            <a:r>
              <a:rPr lang="ru-RU" dirty="0" smtClean="0"/>
              <a:t> </a:t>
            </a:r>
          </a:p>
          <a:p>
            <a:r>
              <a:rPr lang="ru-RU" dirty="0" err="1" smtClean="0"/>
              <a:t>Зайдель</a:t>
            </a:r>
            <a:r>
              <a:rPr lang="ru-RU" dirty="0" smtClean="0"/>
              <a:t>, А. Н.  Ошибки измерений физических величин : учебное пособие / А. Н. </a:t>
            </a:r>
            <a:r>
              <a:rPr lang="ru-RU" dirty="0" err="1" smtClean="0"/>
              <a:t>Зайдель</a:t>
            </a:r>
            <a:r>
              <a:rPr lang="ru-RU" dirty="0" smtClean="0"/>
              <a:t>. - 2-е изд., стереотип. - СПб. : Лань, 2005. - 112 с. </a:t>
            </a:r>
          </a:p>
          <a:p>
            <a:r>
              <a:rPr lang="ru-RU" dirty="0" smtClean="0"/>
              <a:t> Аннотация: Излагается теория ошибок и ее приложения к измерению физических величин.  Особое внимание уделено не математическим методам обработки, а физическим закономерностям, обуславливающим появление различных погрешностей результата измерений.</a:t>
            </a:r>
          </a:p>
          <a:p>
            <a:r>
              <a:rPr lang="ru-RU" dirty="0" smtClean="0"/>
              <a:t>Экземпляры: всего:3 - </a:t>
            </a:r>
            <a:r>
              <a:rPr lang="ru-RU" dirty="0" err="1" smtClean="0"/>
              <a:t>Чз</a:t>
            </a:r>
            <a:r>
              <a:rPr lang="ru-RU" dirty="0" smtClean="0"/>
              <a:t> №1(2), </a:t>
            </a:r>
            <a:r>
              <a:rPr lang="ru-RU" dirty="0" err="1" smtClean="0"/>
              <a:t>аб</a:t>
            </a:r>
            <a:r>
              <a:rPr lang="ru-RU" dirty="0" smtClean="0"/>
              <a:t>.(1)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4462"/>
            <a:ext cx="3456384" cy="5732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148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11960" y="332656"/>
            <a:ext cx="4474840" cy="5976704"/>
          </a:xfrm>
        </p:spPr>
        <p:txBody>
          <a:bodyPr>
            <a:normAutofit fontScale="25000" lnSpcReduction="20000"/>
          </a:bodyPr>
          <a:lstStyle/>
          <a:p>
            <a:r>
              <a:rPr lang="ru-RU" sz="8000" dirty="0" smtClean="0"/>
              <a:t>22.1</a:t>
            </a:r>
          </a:p>
          <a:p>
            <a:r>
              <a:rPr lang="ru-RU" sz="8000" dirty="0" smtClean="0"/>
              <a:t>К 20</a:t>
            </a:r>
          </a:p>
          <a:p>
            <a:r>
              <a:rPr lang="ru-RU" sz="8000" dirty="0" smtClean="0"/>
              <a:t> </a:t>
            </a:r>
          </a:p>
          <a:p>
            <a:r>
              <a:rPr lang="ru-RU" sz="8000" dirty="0" smtClean="0"/>
              <a:t>Каплан И. А.Практикум по высшей математике: В 2-х т. : учебное пособие / И. А. Каплан, В. И. Пустырников. - М. : ЭКСМО. - 2006</a:t>
            </a:r>
          </a:p>
          <a:p>
            <a:r>
              <a:rPr lang="ru-RU" sz="8000" dirty="0" smtClean="0"/>
              <a:t>Т.1. - 6-е изд., </a:t>
            </a:r>
            <a:r>
              <a:rPr lang="ru-RU" sz="8000" dirty="0" err="1" smtClean="0"/>
              <a:t>испр</a:t>
            </a:r>
            <a:r>
              <a:rPr lang="ru-RU" sz="8000" dirty="0" smtClean="0"/>
              <a:t>. и доп. - (Образовательный стандарт XXI )</a:t>
            </a:r>
          </a:p>
          <a:p>
            <a:r>
              <a:rPr lang="ru-RU" sz="8000" dirty="0" smtClean="0"/>
              <a:t> Аннотация: Содержит разбор и подробное решение типовых задач по интегральному исчислению и интегрированию обыкновенных дифференциальных уравнений, кратным и криволинейным интегралам.</a:t>
            </a:r>
          </a:p>
          <a:p>
            <a:r>
              <a:rPr lang="ru-RU" sz="8000" dirty="0" smtClean="0"/>
              <a:t>Экземпляры: всего:1 - </a:t>
            </a:r>
            <a:r>
              <a:rPr lang="ru-RU" sz="8000" dirty="0" err="1" smtClean="0"/>
              <a:t>аб</a:t>
            </a:r>
            <a:r>
              <a:rPr lang="ru-RU" sz="8000" dirty="0" smtClean="0"/>
              <a:t>.(1)</a:t>
            </a:r>
          </a:p>
          <a:p>
            <a:r>
              <a:rPr lang="ru-RU" sz="8000" dirty="0" smtClean="0"/>
              <a:t> </a:t>
            </a:r>
          </a:p>
          <a:p>
            <a:r>
              <a:rPr lang="ru-RU" sz="8000" dirty="0" smtClean="0"/>
              <a:t> </a:t>
            </a:r>
          </a:p>
          <a:p>
            <a:r>
              <a:rPr lang="ru-RU" sz="8000" dirty="0" smtClean="0"/>
              <a:t> </a:t>
            </a:r>
          </a:p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5" y="260648"/>
            <a:ext cx="3312368" cy="5760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148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0" y="260648"/>
            <a:ext cx="4114800" cy="6048712"/>
          </a:xfrm>
        </p:spPr>
        <p:txBody>
          <a:bodyPr>
            <a:normAutofit fontScale="32500" lnSpcReduction="20000"/>
          </a:bodyPr>
          <a:lstStyle/>
          <a:p>
            <a:r>
              <a:rPr lang="ru-RU" sz="6200" dirty="0" smtClean="0"/>
              <a:t>22.1</a:t>
            </a:r>
          </a:p>
          <a:p>
            <a:r>
              <a:rPr lang="ru-RU" sz="6200" dirty="0" smtClean="0"/>
              <a:t>К 20</a:t>
            </a:r>
          </a:p>
          <a:p>
            <a:r>
              <a:rPr lang="ru-RU" sz="6200" dirty="0" smtClean="0"/>
              <a:t> </a:t>
            </a:r>
          </a:p>
          <a:p>
            <a:r>
              <a:rPr lang="ru-RU" sz="6200" dirty="0" smtClean="0"/>
              <a:t>Каплан И. А.Практикум по высшей математике6 в 2-х т. : учебное пособие / И. А. Каплан, В. И. Пустынников. - М. : ЭКСМО. - 2006</a:t>
            </a:r>
          </a:p>
          <a:p>
            <a:r>
              <a:rPr lang="ru-RU" sz="6200" dirty="0" smtClean="0"/>
              <a:t>Т.2. - 6-е изд., </a:t>
            </a:r>
            <a:r>
              <a:rPr lang="ru-RU" sz="6200" dirty="0" err="1" smtClean="0"/>
              <a:t>испр</a:t>
            </a:r>
            <a:r>
              <a:rPr lang="ru-RU" sz="6200" dirty="0" smtClean="0"/>
              <a:t>. и доп. - (Образовательный стандарт XXI )</a:t>
            </a:r>
          </a:p>
          <a:p>
            <a:r>
              <a:rPr lang="ru-RU" sz="6200" dirty="0" smtClean="0"/>
              <a:t>Аннотация: содержит разбор и подробное решение типовых задач по интегральному исчислению и интегрированию обыкновенных дифференциальных уравнений кратным и криволинейным интегралами.</a:t>
            </a:r>
          </a:p>
          <a:p>
            <a:r>
              <a:rPr lang="ru-RU" sz="6200" dirty="0" smtClean="0"/>
              <a:t>Экземпляры: всего:1 - </a:t>
            </a:r>
            <a:r>
              <a:rPr lang="ru-RU" sz="6200" dirty="0" err="1" smtClean="0"/>
              <a:t>аб</a:t>
            </a:r>
            <a:r>
              <a:rPr lang="ru-RU" sz="6200" dirty="0" smtClean="0"/>
              <a:t>.(1)</a:t>
            </a:r>
          </a:p>
          <a:p>
            <a:r>
              <a:rPr lang="ru-RU" sz="6200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32656"/>
            <a:ext cx="3456383" cy="597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3970784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0" y="188640"/>
            <a:ext cx="4114800" cy="6120720"/>
          </a:xfrm>
        </p:spPr>
        <p:txBody>
          <a:bodyPr>
            <a:noAutofit/>
          </a:bodyPr>
          <a:lstStyle/>
          <a:p>
            <a:r>
              <a:rPr lang="ru-RU" sz="2000" dirty="0" smtClean="0"/>
              <a:t>71</a:t>
            </a:r>
          </a:p>
          <a:p>
            <a:r>
              <a:rPr lang="ru-RU" sz="2000" dirty="0" smtClean="0"/>
              <a:t>К43</a:t>
            </a:r>
          </a:p>
          <a:p>
            <a:r>
              <a:rPr lang="ru-RU" sz="2000" dirty="0" smtClean="0"/>
              <a:t> </a:t>
            </a:r>
            <a:r>
              <a:rPr lang="ru-RU" sz="2000" dirty="0" err="1" smtClean="0"/>
              <a:t>Кирамова</a:t>
            </a:r>
            <a:r>
              <a:rPr lang="ru-RU" sz="2000" dirty="0" smtClean="0"/>
              <a:t>, К.И.  </a:t>
            </a:r>
            <a:r>
              <a:rPr lang="ru-RU" sz="2000" dirty="0" err="1" smtClean="0"/>
              <a:t>Культурология</a:t>
            </a:r>
            <a:r>
              <a:rPr lang="ru-RU" sz="2000" dirty="0" smtClean="0"/>
              <a:t> в вопросах и ответах : учебное пособие / К.И. </a:t>
            </a:r>
            <a:r>
              <a:rPr lang="ru-RU" sz="2000" dirty="0" err="1" smtClean="0"/>
              <a:t>Кирамова</a:t>
            </a:r>
            <a:r>
              <a:rPr lang="ru-RU" sz="2000" dirty="0" smtClean="0"/>
              <a:t>. - М. : ТК </a:t>
            </a:r>
            <a:r>
              <a:rPr lang="ru-RU" sz="2000" dirty="0" err="1" smtClean="0"/>
              <a:t>Велби</a:t>
            </a:r>
            <a:r>
              <a:rPr lang="ru-RU" sz="2000" dirty="0" smtClean="0"/>
              <a:t>, 2004. - 208 с.</a:t>
            </a:r>
          </a:p>
          <a:p>
            <a:r>
              <a:rPr lang="ru-RU" sz="2000" dirty="0" smtClean="0"/>
              <a:t> Аннотация: В учебном пособии изложены предмет, метод и функции культуры, раскрыты ее типы и формы. рассмотрены основные проблемы курса: что такое культура, в чем ее отличие от цивилизации, почему рождается множество культур, как они взаимодействуют друг с другом.</a:t>
            </a:r>
          </a:p>
          <a:p>
            <a:r>
              <a:rPr lang="ru-RU" sz="2000" dirty="0" smtClean="0"/>
              <a:t>Экземпляры: всего:1 - </a:t>
            </a:r>
            <a:r>
              <a:rPr lang="ru-RU" sz="2000" dirty="0" err="1" smtClean="0"/>
              <a:t>аб</a:t>
            </a:r>
            <a:r>
              <a:rPr lang="ru-RU" sz="2000" dirty="0" smtClean="0"/>
              <a:t>.(1)</a:t>
            </a:r>
          </a:p>
          <a:p>
            <a:r>
              <a:rPr lang="ru-RU" sz="2000" dirty="0" smtClean="0"/>
              <a:t> </a:t>
            </a:r>
          </a:p>
          <a:p>
            <a:r>
              <a:rPr lang="ru-RU" sz="2000" dirty="0" smtClean="0"/>
              <a:t> </a:t>
            </a:r>
          </a:p>
          <a:p>
            <a:r>
              <a:rPr lang="ru-RU" sz="2000" dirty="0" smtClean="0"/>
              <a:t> </a:t>
            </a:r>
            <a:endParaRPr lang="ru-RU" sz="20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4663"/>
            <a:ext cx="3312367" cy="5544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970784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99992" y="260648"/>
            <a:ext cx="4186808" cy="604871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22.1</a:t>
            </a:r>
          </a:p>
          <a:p>
            <a:r>
              <a:rPr lang="ru-RU" dirty="0" smtClean="0"/>
              <a:t>К 59</a:t>
            </a:r>
          </a:p>
          <a:p>
            <a:r>
              <a:rPr lang="ru-RU" dirty="0" smtClean="0"/>
              <a:t> </a:t>
            </a:r>
          </a:p>
          <a:p>
            <a:r>
              <a:rPr lang="ru-RU" dirty="0" err="1" smtClean="0"/>
              <a:t>Козко</a:t>
            </a:r>
            <a:r>
              <a:rPr lang="ru-RU" dirty="0" smtClean="0"/>
              <a:t>, А. И.  Математика. Письменный экзамен. Решение задач. Методы и идеи : учебное пособие / А. И. </a:t>
            </a:r>
            <a:r>
              <a:rPr lang="ru-RU" dirty="0" err="1" smtClean="0"/>
              <a:t>Козко</a:t>
            </a:r>
            <a:r>
              <a:rPr lang="ru-RU" dirty="0" smtClean="0"/>
              <a:t>, Ю. Н. Макаров, В. Г. </a:t>
            </a:r>
            <a:r>
              <a:rPr lang="ru-RU" dirty="0" err="1" smtClean="0"/>
              <a:t>Чирский</a:t>
            </a:r>
            <a:r>
              <a:rPr lang="ru-RU" dirty="0" smtClean="0"/>
              <a:t>. - М.  2007. - 511 с.</a:t>
            </a:r>
          </a:p>
          <a:p>
            <a:r>
              <a:rPr lang="ru-RU" dirty="0" smtClean="0"/>
              <a:t> Экземпляры: всего:5 - </a:t>
            </a:r>
            <a:r>
              <a:rPr lang="ru-RU" dirty="0" err="1" smtClean="0"/>
              <a:t>аб</a:t>
            </a:r>
            <a:r>
              <a:rPr lang="ru-RU" dirty="0" smtClean="0"/>
              <a:t>.(2), </a:t>
            </a:r>
            <a:r>
              <a:rPr lang="ru-RU" dirty="0" err="1" smtClean="0"/>
              <a:t>Чз</a:t>
            </a:r>
            <a:r>
              <a:rPr lang="ru-RU" dirty="0" smtClean="0"/>
              <a:t> №1(3)</a:t>
            </a:r>
          </a:p>
          <a:p>
            <a:r>
              <a:rPr lang="ru-RU" dirty="0" smtClean="0"/>
              <a:t>Аннотация: Предназначена для старшеклассников, абитуриентов вузов, преподавателей математики, студентов и аспирантов.</a:t>
            </a:r>
          </a:p>
          <a:p>
            <a:r>
              <a:rPr lang="ru-RU" dirty="0" smtClean="0"/>
              <a:t>Экземпляры: всего:5 - </a:t>
            </a:r>
            <a:r>
              <a:rPr lang="ru-RU" dirty="0" err="1" smtClean="0"/>
              <a:t>аб</a:t>
            </a:r>
            <a:r>
              <a:rPr lang="ru-RU" dirty="0" smtClean="0"/>
              <a:t>.(2), </a:t>
            </a:r>
            <a:r>
              <a:rPr lang="ru-RU" dirty="0" err="1" smtClean="0"/>
              <a:t>Чз</a:t>
            </a:r>
            <a:r>
              <a:rPr lang="ru-RU" dirty="0" smtClean="0"/>
              <a:t> №1(3)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5"/>
            <a:ext cx="3600399" cy="5832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</TotalTime>
  <Words>165</Words>
  <Application>Microsoft Office PowerPoint</Application>
  <PresentationFormat>Экран (4:3)</PresentationFormat>
  <Paragraphs>199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Апекс</vt:lpstr>
      <vt:lpstr>Уважаемые читатели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Уважаемые читатели</dc:title>
  <cp:lastModifiedBy>bibl2</cp:lastModifiedBy>
  <cp:revision>19</cp:revision>
  <dcterms:modified xsi:type="dcterms:W3CDTF">2017-10-19T07:39:57Z</dcterms:modified>
</cp:coreProperties>
</file>